
<file path=[Content_Types].xml><?xml version="1.0" encoding="utf-8"?>
<Types xmlns="http://schemas.openxmlformats.org/package/2006/content-types">
  <Default Extension="bin" ContentType="application/vnd.ms-office.activeX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activeX/activeX1.xml" ContentType="application/vnd.ms-office.activeX+xml"/>
  <Override PartName="/ppt/tags/tag3.xml" ContentType="application/vnd.openxmlformats-officedocument.presentationml.tags+xml"/>
  <Override PartName="/ppt/activeX/activeX2.xml" ContentType="application/vnd.ms-office.activeX+xml"/>
  <Override PartName="/ppt/tags/tag4.xml" ContentType="application/vnd.openxmlformats-officedocument.presentationml.tags+xml"/>
  <Override PartName="/ppt/activeX/activeX3.xml" ContentType="application/vnd.ms-office.activeX+xml"/>
  <Override PartName="/ppt/tags/tag5.xml" ContentType="application/vnd.openxmlformats-officedocument.presentationml.tags+xml"/>
  <Override PartName="/ppt/activeX/activeX4.xml" ContentType="application/vnd.ms-office.activeX+xml"/>
  <Override PartName="/ppt/tags/tag6.xml" ContentType="application/vnd.openxmlformats-officedocument.presentationml.tags+xml"/>
  <Override PartName="/ppt/activeX/activeX5.xml" ContentType="application/vnd.ms-office.activeX+xml"/>
  <Override PartName="/ppt/tags/tag7.xml" ContentType="application/vnd.openxmlformats-officedocument.presentationml.tags+xml"/>
  <Override PartName="/ppt/activeX/activeX6.xml" ContentType="application/vnd.ms-office.activeX+xml"/>
  <Override PartName="/ppt/tags/tag8.xml" ContentType="application/vnd.openxmlformats-officedocument.presentationml.tags+xml"/>
  <Override PartName="/ppt/activeX/activeX7.xml" ContentType="application/vnd.ms-office.activeX+xml"/>
  <Override PartName="/ppt/tags/tag9.xml" ContentType="application/vnd.openxmlformats-officedocument.presentationml.tags+xml"/>
  <Override PartName="/ppt/activeX/activeX8.xml" ContentType="application/vnd.ms-office.activeX+xml"/>
  <Override PartName="/ppt/tags/tag10.xml" ContentType="application/vnd.openxmlformats-officedocument.presentationml.tags+xml"/>
  <Override PartName="/ppt/activeX/activeX9.xml" ContentType="application/vnd.ms-office.activeX+xml"/>
  <Override PartName="/ppt/tags/tag11.xml" ContentType="application/vnd.openxmlformats-officedocument.presentationml.tags+xml"/>
  <Override PartName="/ppt/activeX/activeX10.xml" ContentType="application/vnd.ms-office.activeX+xml"/>
  <Override PartName="/ppt/tags/tag12.xml" ContentType="application/vnd.openxmlformats-officedocument.presentationml.tags+xml"/>
  <Override PartName="/ppt/activeX/activeX11.xml" ContentType="application/vnd.ms-office.activeX+xml"/>
  <Override PartName="/ppt/tags/tag13.xml" ContentType="application/vnd.openxmlformats-officedocument.presentationml.tags+xml"/>
  <Override PartName="/ppt/activeX/activeX12.xml" ContentType="application/vnd.ms-office.activeX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1098" r:id="rId2"/>
    <p:sldId id="1217" r:id="rId3"/>
    <p:sldId id="1218" r:id="rId4"/>
    <p:sldId id="1219" r:id="rId5"/>
    <p:sldId id="1220" r:id="rId6"/>
    <p:sldId id="1223" r:id="rId7"/>
    <p:sldId id="1226" r:id="rId8"/>
    <p:sldId id="1224" r:id="rId9"/>
    <p:sldId id="1225" r:id="rId10"/>
    <p:sldId id="1227" r:id="rId11"/>
    <p:sldId id="1232" r:id="rId12"/>
    <p:sldId id="1221" r:id="rId13"/>
    <p:sldId id="1229" r:id="rId14"/>
    <p:sldId id="1230" r:id="rId15"/>
    <p:sldId id="1231" r:id="rId16"/>
    <p:sldId id="1228" r:id="rId17"/>
  </p:sldIdLst>
  <p:sldSz cx="9144000" cy="5143500" type="screen16x9"/>
  <p:notesSz cx="7010400" cy="9296400"/>
  <p:custDataLst>
    <p:tags r:id="rId20"/>
  </p:custDataLst>
  <p:kinsoku lang="ja-JP" invalStChars="、。，．・：；？！゛゜ヽヾゝゞ々ー’”）〕］｝〉》」』】°‰′″℃％ぁぃぅぇぉっゃゅょゎァィゥェォッャュョヮヵヶ!%),.:;?]}｡｣､･ｧｨｩｪｫｬｭｮｯｰﾞﾟ¢" invalEndChars="‘“（〔［｛〈《「『【￥＄$([\{｢£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Geneva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Geneva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Geneva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Geneva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5070" userDrawn="1">
          <p15:clr>
            <a:srgbClr val="A4A3A4"/>
          </p15:clr>
        </p15:guide>
        <p15:guide id="2" pos="1161" userDrawn="1">
          <p15:clr>
            <a:srgbClr val="A4A3A4"/>
          </p15:clr>
        </p15:guide>
        <p15:guide id="3" orient="horz" pos="3982" userDrawn="1">
          <p15:clr>
            <a:srgbClr val="A4A3A4"/>
          </p15:clr>
        </p15:guide>
        <p15:guide id="4" pos="1625" userDrawn="1">
          <p15:clr>
            <a:srgbClr val="A4A3A4"/>
          </p15:clr>
        </p15:guide>
        <p15:guide id="5" orient="horz" pos="5061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3733" userDrawn="1">
          <p15:clr>
            <a:srgbClr val="A4A3A4"/>
          </p15:clr>
        </p15:guide>
        <p15:guide id="8" orient="horz" pos="2933" userDrawn="1">
          <p15:clr>
            <a:srgbClr val="A4A3A4"/>
          </p15:clr>
        </p15:guide>
        <p15:guide id="9" orient="horz" pos="3727" userDrawn="1">
          <p15:clr>
            <a:srgbClr val="A4A3A4"/>
          </p15:clr>
        </p15:guide>
        <p15:guide id="10" orient="horz" pos="2928" userDrawn="1">
          <p15:clr>
            <a:srgbClr val="A4A3A4"/>
          </p15:clr>
        </p15:guide>
        <p15:guide id="11" pos="1577" userDrawn="1">
          <p15:clr>
            <a:srgbClr val="A4A3A4"/>
          </p15:clr>
        </p15:guide>
        <p15:guide id="1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1C1C"/>
    <a:srgbClr val="6B0D0D"/>
    <a:srgbClr val="840C22"/>
    <a:srgbClr val="CCFFCC"/>
    <a:srgbClr val="008000"/>
    <a:srgbClr val="99FFCC"/>
    <a:srgbClr val="CC0066"/>
    <a:srgbClr val="00FF00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3" autoAdjust="0"/>
    <p:restoredTop sz="87385" autoAdjust="0"/>
  </p:normalViewPr>
  <p:slideViewPr>
    <p:cSldViewPr>
      <p:cViewPr varScale="1">
        <p:scale>
          <a:sx n="112" d="100"/>
          <a:sy n="112" d="100"/>
        </p:scale>
        <p:origin x="123" y="39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5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1" d="100"/>
          <a:sy n="31" d="100"/>
        </p:scale>
        <p:origin x="1191" y="39"/>
      </p:cViewPr>
      <p:guideLst>
        <p:guide orient="horz" pos="5070"/>
        <p:guide pos="1161"/>
        <p:guide orient="horz" pos="3982"/>
        <p:guide pos="1625"/>
        <p:guide orient="horz" pos="5061"/>
        <p:guide orient="horz" pos="3974"/>
        <p:guide orient="horz" pos="3733"/>
        <p:guide orient="horz" pos="2933"/>
        <p:guide orient="horz" pos="3727"/>
        <p:guide orient="horz" pos="2928"/>
        <p:guide pos="157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12" Type="http://schemas.openxmlformats.org/officeDocument/2006/relationships/image" Target="../media/image12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6" Type="http://schemas.openxmlformats.org/officeDocument/2006/relationships/image" Target="../media/image6.wmf"/><Relationship Id="rId11" Type="http://schemas.openxmlformats.org/officeDocument/2006/relationships/image" Target="../media/image11.wmf"/><Relationship Id="rId5" Type="http://schemas.openxmlformats.org/officeDocument/2006/relationships/image" Target="../media/image5.wmf"/><Relationship Id="rId10" Type="http://schemas.openxmlformats.org/officeDocument/2006/relationships/image" Target="../media/image10.wmf"/><Relationship Id="rId4" Type="http://schemas.openxmlformats.org/officeDocument/2006/relationships/image" Target="../media/image4.wmf"/><Relationship Id="rId9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045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3225" y="698500"/>
            <a:ext cx="6203950" cy="34909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07756" y="4415816"/>
            <a:ext cx="5140961" cy="41833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281" tIns="44841" rIns="91281" bIns="448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703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24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 is a work in progress</a:t>
            </a:r>
            <a:r>
              <a:rPr lang="en-US" baseline="0" dirty="0" smtClean="0"/>
              <a:t> (since spring 2014)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Translate BCT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Treating as 100% life science up to this point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Note large fraction of Kinesiology majors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UMass has very strong Kinesiology program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Results in a different focus than IPLS courses dominated by cell-level biology students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261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Want to make sure that our content</a:t>
            </a:r>
            <a:r>
              <a:rPr lang="en-US" baseline="0" dirty="0" smtClean="0"/>
              <a:t> is appropriate for our students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Built a lot on the work done by the rest of the IPLS community especially the work done by UMD et 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59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22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946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Multiplier shows on click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006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90700" y="2343150"/>
            <a:ext cx="5562600" cy="1314450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 sz="21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43000" y="1085850"/>
            <a:ext cx="6858000" cy="85725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/>
          <a:lstStyle>
            <a:lvl1pPr algn="ctr">
              <a:defRPr sz="3525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6156329" y="4457700"/>
            <a:ext cx="3013075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 sz="1800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676400" y="622700"/>
            <a:ext cx="12192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666750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146572"/>
            <a:ext cx="4040188" cy="34480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666750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146572"/>
            <a:ext cx="4041775" cy="34480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14300"/>
            <a:ext cx="9144000" cy="40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1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028700"/>
            <a:ext cx="8153400" cy="3371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457200"/>
            <a:ext cx="2209800" cy="3943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57200"/>
            <a:ext cx="6477000" cy="39433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463154"/>
            <a:ext cx="7793037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1513285"/>
            <a:ext cx="3810000" cy="3086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45088" y="1513285"/>
            <a:ext cx="3810000" cy="30861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online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29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81000" y="1028700"/>
            <a:ext cx="8153400" cy="3371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81000" y="1028700"/>
            <a:ext cx="8153400" cy="3371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10594" name="Picture 2" descr="Stand-up desks don’t only benefit you for physical reasons but have ...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2514"/>
            <a:ext cx="900545" cy="100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620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81000" y="1028700"/>
            <a:ext cx="8153400" cy="3371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570" y="57150"/>
            <a:ext cx="1399880" cy="8381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3359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81000" y="1028700"/>
            <a:ext cx="8153400" cy="3371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91706"/>
            <a:ext cx="990859" cy="773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7772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81000" y="1028700"/>
            <a:ext cx="8153400" cy="3371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8200" y="57150"/>
            <a:ext cx="605617" cy="848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8597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81000" y="1028700"/>
            <a:ext cx="8153400" cy="3371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4800" y="93479"/>
            <a:ext cx="1164133" cy="79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41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153360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2" y="1028700"/>
            <a:ext cx="4000500" cy="337185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2" y="1028700"/>
            <a:ext cx="4000500" cy="337185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openxmlformats.org/officeDocument/2006/relationships/tags" Target="../tags/tag5.xml"/><Relationship Id="rId39" Type="http://schemas.openxmlformats.org/officeDocument/2006/relationships/control" Target="../activeX/activeX10.xml"/><Relationship Id="rId21" Type="http://schemas.openxmlformats.org/officeDocument/2006/relationships/control" Target="../activeX/activeX1.xml"/><Relationship Id="rId34" Type="http://schemas.openxmlformats.org/officeDocument/2006/relationships/tags" Target="../tags/tag9.xml"/><Relationship Id="rId42" Type="http://schemas.openxmlformats.org/officeDocument/2006/relationships/tags" Target="../tags/tag13.xml"/><Relationship Id="rId47" Type="http://schemas.openxmlformats.org/officeDocument/2006/relationships/image" Target="../media/image3.wmf"/><Relationship Id="rId50" Type="http://schemas.openxmlformats.org/officeDocument/2006/relationships/image" Target="../media/image6.wmf"/><Relationship Id="rId55" Type="http://schemas.openxmlformats.org/officeDocument/2006/relationships/image" Target="../media/image11.w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control" Target="../activeX/activeX5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32" Type="http://schemas.openxmlformats.org/officeDocument/2006/relationships/tags" Target="../tags/tag8.xml"/><Relationship Id="rId37" Type="http://schemas.openxmlformats.org/officeDocument/2006/relationships/control" Target="../activeX/activeX9.xml"/><Relationship Id="rId40" Type="http://schemas.openxmlformats.org/officeDocument/2006/relationships/tags" Target="../tags/tag12.xml"/><Relationship Id="rId45" Type="http://schemas.openxmlformats.org/officeDocument/2006/relationships/image" Target="../media/image1.wmf"/><Relationship Id="rId53" Type="http://schemas.openxmlformats.org/officeDocument/2006/relationships/image" Target="../media/image9.wmf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vmlDrawing" Target="../drawings/vmlDrawing1.vml"/><Relationship Id="rId31" Type="http://schemas.openxmlformats.org/officeDocument/2006/relationships/control" Target="../activeX/activeX6.xml"/><Relationship Id="rId44" Type="http://schemas.openxmlformats.org/officeDocument/2006/relationships/tags" Target="../tags/tag14.xml"/><Relationship Id="rId52" Type="http://schemas.openxmlformats.org/officeDocument/2006/relationships/image" Target="../media/image8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3.xml"/><Relationship Id="rId27" Type="http://schemas.openxmlformats.org/officeDocument/2006/relationships/control" Target="../activeX/activeX4.xml"/><Relationship Id="rId30" Type="http://schemas.openxmlformats.org/officeDocument/2006/relationships/tags" Target="../tags/tag7.xml"/><Relationship Id="rId35" Type="http://schemas.openxmlformats.org/officeDocument/2006/relationships/control" Target="../activeX/activeX8.xml"/><Relationship Id="rId43" Type="http://schemas.openxmlformats.org/officeDocument/2006/relationships/control" Target="../activeX/activeX12.xml"/><Relationship Id="rId48" Type="http://schemas.openxmlformats.org/officeDocument/2006/relationships/image" Target="../media/image4.wmf"/><Relationship Id="rId56" Type="http://schemas.openxmlformats.org/officeDocument/2006/relationships/image" Target="../media/image12.wmf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7.wmf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control" Target="../activeX/activeX3.xml"/><Relationship Id="rId33" Type="http://schemas.openxmlformats.org/officeDocument/2006/relationships/control" Target="../activeX/activeX7.xml"/><Relationship Id="rId38" Type="http://schemas.openxmlformats.org/officeDocument/2006/relationships/tags" Target="../tags/tag11.xml"/><Relationship Id="rId46" Type="http://schemas.openxmlformats.org/officeDocument/2006/relationships/image" Target="../media/image2.wmf"/><Relationship Id="rId20" Type="http://schemas.openxmlformats.org/officeDocument/2006/relationships/tags" Target="../tags/tag2.xml"/><Relationship Id="rId41" Type="http://schemas.openxmlformats.org/officeDocument/2006/relationships/control" Target="../activeX/activeX11.xml"/><Relationship Id="rId54" Type="http://schemas.openxmlformats.org/officeDocument/2006/relationships/image" Target="../media/image10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control" Target="../activeX/activeX2.xml"/><Relationship Id="rId28" Type="http://schemas.openxmlformats.org/officeDocument/2006/relationships/tags" Target="../tags/tag6.xml"/><Relationship Id="rId36" Type="http://schemas.openxmlformats.org/officeDocument/2006/relationships/tags" Target="../tags/tag10.xml"/><Relationship Id="rId49" Type="http://schemas.openxmlformats.org/officeDocument/2006/relationships/image" Target="../media/image5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114300"/>
            <a:ext cx="914400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" name="Text Box 52"/>
          <p:cNvSpPr txBox="1">
            <a:spLocks noChangeArrowheads="1"/>
          </p:cNvSpPr>
          <p:nvPr userDrawn="1">
            <p:custDataLst>
              <p:tags r:id="rId20"/>
            </p:custDataLst>
          </p:nvPr>
        </p:nvSpPr>
        <p:spPr bwMode="auto">
          <a:xfrm>
            <a:off x="1824037" y="4931718"/>
            <a:ext cx="7319964" cy="230832"/>
          </a:xfrm>
          <a:prstGeom prst="rect">
            <a:avLst/>
          </a:prstGeom>
          <a:solidFill>
            <a:schemeClr val="accent1"/>
          </a:solidFill>
          <a:ln w="12700">
            <a:solidFill>
              <a:srgbClr val="881C1C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baseline="0" dirty="0" smtClean="0">
                <a:solidFill>
                  <a:schemeClr val="bg1"/>
                </a:solidFill>
                <a:latin typeface="Verdana" pitchFamily="34" charset="0"/>
              </a:rPr>
              <a:t>B. Toggerson – AAPT SM 2017 - UMass Amherst Physics – http://www.physedgroup.umasscreate.net                      </a:t>
            </a:r>
            <a:fld id="{3A84BCD0-5B2D-4450-991F-CA713902433B}" type="slidenum">
              <a:rPr lang="en-US" sz="900" smtClean="0">
                <a:solidFill>
                  <a:schemeClr val="bg1"/>
                </a:solidFill>
                <a:latin typeface="Verdana" pitchFamily="34" charset="0"/>
              </a:rPr>
              <a:pPr algn="l">
                <a:spcBef>
                  <a:spcPct val="50000"/>
                </a:spcBef>
              </a:pPr>
              <a:t>‹#›</a:t>
            </a:fld>
            <a:r>
              <a:rPr lang="en-US" sz="900" dirty="0" smtClean="0">
                <a:solidFill>
                  <a:schemeClr val="bg1"/>
                </a:solidFill>
                <a:latin typeface="Verdana" pitchFamily="34" charset="0"/>
              </a:rPr>
              <a:t>/11</a:t>
            </a:r>
            <a:endParaRPr lang="en-US" sz="900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3847" name="Label5" r:id="rId21" imgW="271440" imgH="204840"/>
        </mc:Choice>
        <mc:Fallback>
          <p:control name="Label5" r:id="rId21" imgW="271440" imgH="204840">
            <p:pic>
              <p:nvPicPr>
                <p:cNvPr id="2" name="Label5"/>
                <p:cNvPicPr preferRelativeResize="0">
                  <a:picLocks noChangeArrowheads="1" noChangeShapeType="1"/>
                </p:cNvPicPr>
                <p:nvPr>
                  <p:custDataLst>
                    <p:tags r:id="rId22"/>
                  </p:custDataLst>
                </p:nvPr>
              </p:nvPicPr>
              <p:blipFill>
                <a:blip r:embed="rId45"/>
                <a:srcRect/>
                <a:stretch>
                  <a:fillRect/>
                </a:stretch>
              </p:blipFill>
              <p:spPr bwMode="auto">
                <a:xfrm>
                  <a:off x="1554162" y="4931718"/>
                  <a:ext cx="269875" cy="2117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848" name="Label1" r:id="rId23" imgW="271440" imgH="200160"/>
        </mc:Choice>
        <mc:Fallback>
          <p:control name="Label1" r:id="rId23" imgW="271440" imgH="200160">
            <p:pic>
              <p:nvPicPr>
                <p:cNvPr id="3" name="Label1"/>
                <p:cNvPicPr preferRelativeResize="0">
                  <a:picLocks noChangeArrowheads="1" noChangeShapeType="1"/>
                </p:cNvPicPr>
                <p:nvPr>
                  <p:custDataLst>
                    <p:tags r:id="rId24"/>
                  </p:custDataLst>
                </p:nvPr>
              </p:nvPicPr>
              <p:blipFill>
                <a:blip r:embed="rId46"/>
                <a:srcRect/>
                <a:stretch>
                  <a:fillRect/>
                </a:stretch>
              </p:blipFill>
              <p:spPr bwMode="auto">
                <a:xfrm>
                  <a:off x="1284289" y="4931821"/>
                  <a:ext cx="269875" cy="20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849" name="Label2" r:id="rId25" imgW="271440" imgH="200160"/>
        </mc:Choice>
        <mc:Fallback>
          <p:control name="Label2" r:id="rId25" imgW="271440" imgH="200160">
            <p:pic>
              <p:nvPicPr>
                <p:cNvPr id="4" name="Label2"/>
                <p:cNvPicPr preferRelativeResize="0">
                  <a:picLocks noChangeArrowheads="1" noChangeShapeType="1"/>
                </p:cNvPicPr>
                <p:nvPr>
                  <p:custDataLst>
                    <p:tags r:id="rId26"/>
                  </p:custDataLst>
                </p:nvPr>
              </p:nvPicPr>
              <p:blipFill>
                <a:blip r:embed="rId47"/>
                <a:srcRect/>
                <a:stretch>
                  <a:fillRect/>
                </a:stretch>
              </p:blipFill>
              <p:spPr bwMode="auto">
                <a:xfrm>
                  <a:off x="1019174" y="4931821"/>
                  <a:ext cx="269875" cy="20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850" name="Label3" r:id="rId27" imgW="271440" imgH="200160"/>
        </mc:Choice>
        <mc:Fallback>
          <p:control name="Label3" r:id="rId27" imgW="271440" imgH="200160">
            <p:pic>
              <p:nvPicPr>
                <p:cNvPr id="5" name="Label3"/>
                <p:cNvPicPr preferRelativeResize="0">
                  <a:picLocks noChangeArrowheads="1" noChangeShapeType="1"/>
                </p:cNvPicPr>
                <p:nvPr>
                  <p:custDataLst>
                    <p:tags r:id="rId28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 bwMode="auto">
                <a:xfrm>
                  <a:off x="771526" y="4931821"/>
                  <a:ext cx="269875" cy="20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851" name="Label4" r:id="rId29" imgW="262080" imgH="204840"/>
        </mc:Choice>
        <mc:Fallback>
          <p:control name="Label4" r:id="rId29" imgW="262080" imgH="204840">
            <p:pic>
              <p:nvPicPr>
                <p:cNvPr id="6" name="Label4"/>
                <p:cNvPicPr preferRelativeResize="0">
                  <a:picLocks noChangeArrowheads="1" noChangeShapeType="1"/>
                </p:cNvPicPr>
                <p:nvPr>
                  <p:custDataLst>
                    <p:tags r:id="rId30"/>
                  </p:custDataLst>
                </p:nvPr>
              </p:nvPicPr>
              <p:blipFill>
                <a:blip r:embed="rId49"/>
                <a:srcRect/>
                <a:stretch>
                  <a:fillRect/>
                </a:stretch>
              </p:blipFill>
              <p:spPr bwMode="auto">
                <a:xfrm>
                  <a:off x="1" y="4043367"/>
                  <a:ext cx="261939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852" name="Label6" r:id="rId31" imgW="271440" imgH="200160"/>
        </mc:Choice>
        <mc:Fallback>
          <p:control name="Label6" r:id="rId31" imgW="271440" imgH="200160">
            <p:pic>
              <p:nvPicPr>
                <p:cNvPr id="7" name="Label6"/>
                <p:cNvPicPr preferRelativeResize="0">
                  <a:picLocks noChangeArrowheads="1" noChangeShapeType="1"/>
                </p:cNvPicPr>
                <p:nvPr>
                  <p:custDataLst>
                    <p:tags r:id="rId32"/>
                  </p:custDataLst>
                </p:nvPr>
              </p:nvPicPr>
              <p:blipFill>
                <a:blip r:embed="rId50"/>
                <a:srcRect/>
                <a:stretch>
                  <a:fillRect/>
                </a:stretch>
              </p:blipFill>
              <p:spPr bwMode="auto">
                <a:xfrm>
                  <a:off x="260350" y="4931821"/>
                  <a:ext cx="269875" cy="20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853" name="Label7" r:id="rId33" imgW="271440" imgH="200160"/>
        </mc:Choice>
        <mc:Fallback>
          <p:control name="Label7" r:id="rId33" imgW="271440" imgH="200160">
            <p:pic>
              <p:nvPicPr>
                <p:cNvPr id="8" name="Label7"/>
                <p:cNvPicPr preferRelativeResize="0">
                  <a:picLocks noChangeArrowheads="1" noChangeShapeType="1"/>
                </p:cNvPicPr>
                <p:nvPr>
                  <p:custDataLst>
                    <p:tags r:id="rId34"/>
                  </p:custDataLst>
                </p:nvPr>
              </p:nvPicPr>
              <p:blipFill>
                <a:blip r:embed="rId51"/>
                <a:srcRect/>
                <a:stretch>
                  <a:fillRect/>
                </a:stretch>
              </p:blipFill>
              <p:spPr bwMode="auto">
                <a:xfrm>
                  <a:off x="525462" y="4931821"/>
                  <a:ext cx="269875" cy="20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854" name="Label8" r:id="rId35" imgW="262080" imgH="223920"/>
        </mc:Choice>
        <mc:Fallback>
          <p:control name="Label8" r:id="rId35" imgW="262080" imgH="223920">
            <p:pic>
              <p:nvPicPr>
                <p:cNvPr id="9" name="Label8"/>
                <p:cNvPicPr preferRelativeResize="0">
                  <a:picLocks noChangeArrowheads="1" noChangeShapeType="1"/>
                </p:cNvPicPr>
                <p:nvPr>
                  <p:custDataLst>
                    <p:tags r:id="rId36"/>
                  </p:custDataLst>
                </p:nvPr>
              </p:nvPicPr>
              <p:blipFill>
                <a:blip r:embed="rId52"/>
                <a:srcRect/>
                <a:stretch>
                  <a:fillRect/>
                </a:stretch>
              </p:blipFill>
              <p:spPr bwMode="auto">
                <a:xfrm>
                  <a:off x="1" y="3641725"/>
                  <a:ext cx="261939" cy="222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855" name="Label10" r:id="rId37" imgW="271440" imgH="200160"/>
        </mc:Choice>
        <mc:Fallback>
          <p:control name="Label10" r:id="rId37" imgW="271440" imgH="200160">
            <p:pic>
              <p:nvPicPr>
                <p:cNvPr id="11" name="Label10"/>
                <p:cNvPicPr preferRelativeResize="0">
                  <a:picLocks noChangeArrowheads="1" noChangeShapeType="1"/>
                </p:cNvPicPr>
                <p:nvPr>
                  <p:custDataLst>
                    <p:tags r:id="rId38"/>
                  </p:custDataLst>
                </p:nvPr>
              </p:nvPicPr>
              <p:blipFill>
                <a:blip r:embed="rId53"/>
                <a:srcRect/>
                <a:stretch>
                  <a:fillRect/>
                </a:stretch>
              </p:blipFill>
              <p:spPr bwMode="auto">
                <a:xfrm>
                  <a:off x="1" y="4931821"/>
                  <a:ext cx="269875" cy="20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856" name="Label12" r:id="rId39" imgW="262080" imgH="233280"/>
        </mc:Choice>
        <mc:Fallback>
          <p:control name="Label12" r:id="rId39" imgW="262080" imgH="233280">
            <p:pic>
              <p:nvPicPr>
                <p:cNvPr id="12" name="Label12"/>
                <p:cNvPicPr preferRelativeResize="0">
                  <a:picLocks noChangeArrowheads="1" noChangeShapeType="1"/>
                </p:cNvPicPr>
                <p:nvPr>
                  <p:custDataLst>
                    <p:tags r:id="rId40"/>
                  </p:custDataLst>
                </p:nvPr>
              </p:nvPicPr>
              <p:blipFill>
                <a:blip r:embed="rId54"/>
                <a:srcRect/>
                <a:stretch>
                  <a:fillRect/>
                </a:stretch>
              </p:blipFill>
              <p:spPr bwMode="auto">
                <a:xfrm>
                  <a:off x="1" y="4243388"/>
                  <a:ext cx="261939" cy="2333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857" name="Label13" r:id="rId41" imgW="262080" imgH="237960"/>
        </mc:Choice>
        <mc:Fallback>
          <p:control name="Label13" r:id="rId41" imgW="262080" imgH="237960">
            <p:pic>
              <p:nvPicPr>
                <p:cNvPr id="13" name="Label13"/>
                <p:cNvPicPr preferRelativeResize="0">
                  <a:picLocks noChangeArrowheads="1" noChangeShapeType="1"/>
                </p:cNvPicPr>
                <p:nvPr>
                  <p:custDataLst>
                    <p:tags r:id="rId42"/>
                  </p:custDataLst>
                </p:nvPr>
              </p:nvPicPr>
              <p:blipFill>
                <a:blip r:embed="rId55"/>
                <a:srcRect/>
                <a:stretch>
                  <a:fillRect/>
                </a:stretch>
              </p:blipFill>
              <p:spPr bwMode="auto">
                <a:xfrm>
                  <a:off x="1" y="4468817"/>
                  <a:ext cx="261939" cy="236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858" name="Label9" r:id="rId43" imgW="262080" imgH="190440"/>
        </mc:Choice>
        <mc:Fallback>
          <p:control name="Label9" r:id="rId43" imgW="262080" imgH="190440">
            <p:pic>
              <p:nvPicPr>
                <p:cNvPr id="14" name="Label9"/>
                <p:cNvPicPr preferRelativeResize="0">
                  <a:picLocks noChangeArrowheads="1" noChangeShapeType="1"/>
                </p:cNvPicPr>
                <p:nvPr>
                  <p:custDataLst>
                    <p:tags r:id="rId44"/>
                  </p:custDataLst>
                </p:nvPr>
              </p:nvPicPr>
              <p:blipFill>
                <a:blip r:embed="rId56"/>
                <a:srcRect/>
                <a:stretch>
                  <a:fillRect/>
                </a:stretch>
              </p:blipFill>
              <p:spPr bwMode="auto">
                <a:xfrm>
                  <a:off x="1" y="3856038"/>
                  <a:ext cx="261939" cy="192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7" r:id="rId4"/>
    <p:sldLayoutId id="2147483663" r:id="rId5"/>
    <p:sldLayoutId id="2147483664" r:id="rId6"/>
    <p:sldLayoutId id="2147483666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1" r:id="rId1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50">
          <a:solidFill>
            <a:srgbClr val="881C1C"/>
          </a:solidFill>
          <a:latin typeface="Georg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50">
          <a:solidFill>
            <a:srgbClr val="881C1C"/>
          </a:solidFill>
          <a:latin typeface="Georg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50">
          <a:solidFill>
            <a:srgbClr val="881C1C"/>
          </a:solidFill>
          <a:latin typeface="Georg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50">
          <a:solidFill>
            <a:srgbClr val="881C1C"/>
          </a:solidFill>
          <a:latin typeface="Georgia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250">
          <a:solidFill>
            <a:srgbClr val="881C1C"/>
          </a:solidFill>
          <a:latin typeface="Georgia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250">
          <a:solidFill>
            <a:srgbClr val="881C1C"/>
          </a:solidFill>
          <a:latin typeface="Georgia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250">
          <a:solidFill>
            <a:srgbClr val="881C1C"/>
          </a:solidFill>
          <a:latin typeface="Georgia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250">
          <a:solidFill>
            <a:srgbClr val="881C1C"/>
          </a:solidFill>
          <a:latin typeface="Georgia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840C22"/>
        </a:buClr>
        <a:buSzPct val="100000"/>
        <a:buFont typeface="Wingdings" pitchFamily="2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840C22"/>
        </a:buClr>
        <a:buSzPct val="100000"/>
        <a:buFont typeface="Times"/>
        <a:buChar char="•"/>
        <a:defRPr sz="15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rgbClr val="840C22"/>
        </a:buClr>
        <a:buSzPct val="100000"/>
        <a:buFont typeface="Times"/>
        <a:buChar char="•"/>
        <a:defRPr sz="15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rgbClr val="840C22"/>
        </a:buClr>
        <a:buSzPct val="100000"/>
        <a:buFont typeface="Times"/>
        <a:buChar char="•"/>
        <a:defRPr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rgbClr val="840C22"/>
        </a:buClr>
        <a:buSzPct val="100000"/>
        <a:buFont typeface="Times"/>
        <a:buChar char="•"/>
        <a:defRPr sz="12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rgbClr val="840C22"/>
        </a:buClr>
        <a:buSzPct val="100000"/>
        <a:buFont typeface="Times"/>
        <a:buChar char="•"/>
        <a:defRPr sz="12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rgbClr val="840C22"/>
        </a:buClr>
        <a:buSzPct val="100000"/>
        <a:buFont typeface="Times"/>
        <a:buChar char="•"/>
        <a:defRPr sz="12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rgbClr val="840C22"/>
        </a:buClr>
        <a:buSzPct val="100000"/>
        <a:buFont typeface="Times"/>
        <a:buChar char="•"/>
        <a:defRPr sz="12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840C22"/>
        </a:buClr>
        <a:buSzPct val="100000"/>
        <a:buFont typeface="Times"/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hyperlink" Target="http://physedgroup.umasscreate.net/" TargetMode="External"/><Relationship Id="rId7" Type="http://schemas.openxmlformats.org/officeDocument/2006/relationships/image" Target="../media/image22.jp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physedgroup.umasscreate.net/p131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p.edu/catalog/10497/bio2010-transforming-undergraduate-education-for-future-research-biologists" TargetMode="External"/><Relationship Id="rId2" Type="http://schemas.openxmlformats.org/officeDocument/2006/relationships/hyperlink" Target="http://dc.mit.edu/sites/dc.mit.edu/files/MIT%20White%20Paper%20on%20Convergence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mle.aom.org/content/11/4/609.full.pdf+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28600" y="1047750"/>
            <a:ext cx="6553199" cy="2283055"/>
          </a:xfrm>
          <a:prstGeom prst="roundRect">
            <a:avLst>
              <a:gd name="adj" fmla="val 6700"/>
            </a:avLst>
          </a:prstGeom>
          <a:gradFill flip="none" rotWithShape="1">
            <a:gsLst>
              <a:gs pos="0">
                <a:srgbClr val="881C1C">
                  <a:shade val="30000"/>
                  <a:satMod val="115000"/>
                </a:srgbClr>
              </a:gs>
              <a:gs pos="50000">
                <a:srgbClr val="881C1C">
                  <a:shade val="67500"/>
                  <a:satMod val="115000"/>
                </a:srgbClr>
              </a:gs>
              <a:gs pos="100000">
                <a:srgbClr val="881C1C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/>
          <a:lstStyle/>
          <a:p>
            <a:r>
              <a:rPr lang="en-US" sz="2800" dirty="0"/>
              <a:t>Application of Team-Based Learning </a:t>
            </a:r>
            <a:r>
              <a:rPr lang="en-US" sz="2800" dirty="0" smtClean="0"/>
              <a:t>to</a:t>
            </a:r>
            <a:br>
              <a:rPr lang="en-US" sz="2800" dirty="0" smtClean="0"/>
            </a:br>
            <a:r>
              <a:rPr lang="en-US" sz="2800" dirty="0" smtClean="0"/>
              <a:t>a First-Semester </a:t>
            </a:r>
            <a:r>
              <a:rPr lang="en-US" sz="2800" dirty="0"/>
              <a:t>IPLS </a:t>
            </a:r>
            <a:r>
              <a:rPr lang="en-US" sz="2800" dirty="0" smtClean="0"/>
              <a:t>Course</a:t>
            </a:r>
            <a:br>
              <a:rPr lang="en-US" sz="2800" dirty="0" smtClean="0"/>
            </a:br>
            <a:r>
              <a:rPr lang="en-US" sz="2000" dirty="0" smtClean="0"/>
              <a:t>B. Toggerson – AAPT SM17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 smtClean="0">
                <a:hlinkClick r:id="rId3"/>
              </a:rPr>
              <a:t>http</a:t>
            </a:r>
            <a:r>
              <a:rPr lang="en-US" sz="1800" dirty="0">
                <a:hlinkClick r:id="rId3"/>
              </a:rPr>
              <a:t>://physedgroup.umasscreate.net</a:t>
            </a:r>
            <a:r>
              <a:rPr lang="en-US" sz="1800" dirty="0" smtClean="0">
                <a:hlinkClick r:id="rId3"/>
              </a:rPr>
              <a:t>/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6" y="36015"/>
            <a:ext cx="2860158" cy="698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5719" y="4569924"/>
            <a:ext cx="184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Heath Hatch</a:t>
            </a:r>
          </a:p>
          <a:p>
            <a:pPr algn="ctr"/>
            <a:r>
              <a:rPr lang="en-US" sz="1600" dirty="0" smtClean="0"/>
              <a:t>Lecturer</a:t>
            </a:r>
            <a:endParaRPr lang="en-US" sz="1600" dirty="0"/>
          </a:p>
        </p:txBody>
      </p:sp>
      <p:pic>
        <p:nvPicPr>
          <p:cNvPr id="7" name="Picture 4" descr="http://blogs.umass.edu/physics131-toggerson/wp-content/blogs.dir/28675/files/2016/05/Hatch-Heath-eDIT-copy-150x1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894" y="3646185"/>
            <a:ext cx="916850" cy="9168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04972" y="4563035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Paul Bourgeois</a:t>
            </a:r>
          </a:p>
          <a:p>
            <a:pPr algn="ctr"/>
            <a:r>
              <a:rPr lang="en-US" sz="1600" dirty="0" smtClean="0"/>
              <a:t>Lecturer</a:t>
            </a:r>
            <a:endParaRPr lang="en-US" sz="1600" dirty="0"/>
          </a:p>
        </p:txBody>
      </p:sp>
      <p:pic>
        <p:nvPicPr>
          <p:cNvPr id="9" name="Picture 8" descr="http://blogs.umass.edu/physics131-toggerson/wp-content/blogs.dir/28675/files/2016/05/Paul-150x1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372" y="3661048"/>
            <a:ext cx="914400" cy="9144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93392" y="4552341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Christopher </a:t>
            </a:r>
            <a:r>
              <a:rPr lang="en-US" sz="1600" dirty="0" err="1" smtClean="0"/>
              <a:t>Ertl</a:t>
            </a:r>
            <a:endParaRPr lang="en-US" sz="1600" dirty="0" smtClean="0"/>
          </a:p>
          <a:p>
            <a:pPr algn="ctr"/>
            <a:r>
              <a:rPr lang="en-US" sz="1600" dirty="0" smtClean="0"/>
              <a:t>Lecture Prep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010400" y="4563034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David Nguyen</a:t>
            </a:r>
          </a:p>
          <a:p>
            <a:pPr algn="ctr"/>
            <a:r>
              <a:rPr lang="en-US" sz="1600" dirty="0" smtClean="0"/>
              <a:t>M.Ed. Student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0" r="18000"/>
          <a:stretch/>
        </p:blipFill>
        <p:spPr>
          <a:xfrm>
            <a:off x="7415212" y="3661048"/>
            <a:ext cx="891295" cy="891295"/>
          </a:xfrm>
          <a:prstGeom prst="ellipse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059" y="4577775"/>
            <a:ext cx="1814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Brokk Toggerson</a:t>
            </a:r>
          </a:p>
          <a:p>
            <a:pPr algn="ctr"/>
            <a:r>
              <a:rPr lang="en-US" sz="1600" dirty="0" smtClean="0"/>
              <a:t>Lecturer</a:t>
            </a:r>
            <a:endParaRPr lang="en-US" sz="1600" dirty="0"/>
          </a:p>
        </p:txBody>
      </p:sp>
      <p:pic>
        <p:nvPicPr>
          <p:cNvPr id="14" name="Picture 2" descr="http://blogs.umass.edu/physics131-toggerson/wp-content/blogs.dir/28675/files/2016/05/2015_js_MG_6585_2048px-e1464700660836.jp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0" y="3596894"/>
            <a:ext cx="895926" cy="95544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l="29474" t="25893" r="24599" b="48268"/>
          <a:stretch/>
        </p:blipFill>
        <p:spPr>
          <a:xfrm>
            <a:off x="5616078" y="3636696"/>
            <a:ext cx="935828" cy="935828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42" y="1027985"/>
            <a:ext cx="1933575" cy="19335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7228663" y="2876550"/>
            <a:ext cx="1676400" cy="72765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neva"/>
              </a:rPr>
              <a:t>QR Code </a:t>
            </a:r>
            <a:b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neva"/>
              </a:rPr>
            </a:b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neva"/>
              </a:rPr>
              <a:t>linking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neva"/>
              </a:rPr>
              <a:t> to talk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nev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0094" y="88115"/>
            <a:ext cx="2272851" cy="78747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499933" y="102761"/>
            <a:ext cx="1905001" cy="678900"/>
            <a:chOff x="7086599" y="2395909"/>
            <a:chExt cx="1905001" cy="678900"/>
          </a:xfrm>
        </p:grpSpPr>
        <p:pic>
          <p:nvPicPr>
            <p:cNvPr id="18" name="Picture 2" descr="https://umwebstaging.oit.umass.edu/larp/sites/default/files/LARP%20logo-03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599" y="2395909"/>
              <a:ext cx="1905001" cy="399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7162800" y="2736255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Flex Grant Program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327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Information and Future </a:t>
            </a:r>
            <a:r>
              <a:rPr lang="en-US" dirty="0"/>
              <a:t>D</a:t>
            </a:r>
            <a:r>
              <a:rPr lang="en-US" dirty="0" smtClean="0"/>
              <a:t>irections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800100"/>
            <a:ext cx="8153400" cy="3371850"/>
          </a:xfrm>
        </p:spPr>
        <p:txBody>
          <a:bodyPr/>
          <a:lstStyle/>
          <a:p>
            <a:r>
              <a:rPr lang="en-US" dirty="0" smtClean="0"/>
              <a:t>More details on this course including instructions for accessing our materials can be found on our website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http://physedgroup.umasscreate.net/p131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Where we plan to go next:</a:t>
            </a:r>
          </a:p>
          <a:p>
            <a:pPr lvl="1"/>
            <a:r>
              <a:rPr lang="en-US" dirty="0" smtClean="0"/>
              <a:t>Begin methodical assessment of what is and is not working in this system: up to this point we have been using informal surveys and assessment to develop</a:t>
            </a:r>
          </a:p>
          <a:p>
            <a:pPr lvl="2"/>
            <a:r>
              <a:rPr lang="en-US" dirty="0" smtClean="0"/>
              <a:t>Which homework problems are most effective? </a:t>
            </a:r>
          </a:p>
          <a:p>
            <a:pPr lvl="2"/>
            <a:r>
              <a:rPr lang="en-US" dirty="0" smtClean="0"/>
              <a:t>What impact on attitudes towards physics are we having? </a:t>
            </a:r>
          </a:p>
          <a:p>
            <a:pPr lvl="1"/>
            <a:r>
              <a:rPr lang="en-US" dirty="0" smtClean="0"/>
              <a:t>Work with colleagues in other departments teaching the same students at UMass</a:t>
            </a:r>
          </a:p>
          <a:p>
            <a:pPr lvl="2"/>
            <a:r>
              <a:rPr lang="en-US" dirty="0" smtClean="0"/>
              <a:t>Are we getting the topics right for our students? </a:t>
            </a:r>
          </a:p>
          <a:p>
            <a:pPr lvl="2"/>
            <a:r>
              <a:rPr lang="en-US" dirty="0" smtClean="0"/>
              <a:t>Are we overlapping topics consciously?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77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2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1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0273601"/>
              </p:ext>
            </p:extLst>
          </p:nvPr>
        </p:nvGraphicFramePr>
        <p:xfrm>
          <a:off x="304800" y="133350"/>
          <a:ext cx="8534401" cy="4684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4253">
                  <a:extLst>
                    <a:ext uri="{9D8B030D-6E8A-4147-A177-3AD203B41FA5}">
                      <a16:colId xmlns:a16="http://schemas.microsoft.com/office/drawing/2014/main" val="3992118539"/>
                    </a:ext>
                  </a:extLst>
                </a:gridCol>
                <a:gridCol w="2769937">
                  <a:extLst>
                    <a:ext uri="{9D8B030D-6E8A-4147-A177-3AD203B41FA5}">
                      <a16:colId xmlns:a16="http://schemas.microsoft.com/office/drawing/2014/main" val="658252461"/>
                    </a:ext>
                  </a:extLst>
                </a:gridCol>
                <a:gridCol w="2620211">
                  <a:extLst>
                    <a:ext uri="{9D8B030D-6E8A-4147-A177-3AD203B41FA5}">
                      <a16:colId xmlns:a16="http://schemas.microsoft.com/office/drawing/2014/main" val="1185252066"/>
                    </a:ext>
                  </a:extLst>
                </a:gridCol>
              </a:tblGrid>
              <a:tr h="356941">
                <a:tc rowSpan="2"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chemeClr val="accent1"/>
                          </a:solidFill>
                        </a:rPr>
                        <a:t>Collaborative</a:t>
                      </a:r>
                      <a:r>
                        <a:rPr lang="en-US" sz="1800" i="1" baseline="0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n-US" sz="1800" i="0" baseline="0" dirty="0" smtClean="0">
                          <a:solidFill>
                            <a:schemeClr val="accent1"/>
                          </a:solidFill>
                        </a:rPr>
                        <a:t>vs. </a:t>
                      </a:r>
                      <a:r>
                        <a:rPr lang="en-US" sz="1800" i="1" baseline="0" dirty="0" smtClean="0">
                          <a:solidFill>
                            <a:schemeClr val="accent1"/>
                          </a:solidFill>
                        </a:rPr>
                        <a:t>Team-Based </a:t>
                      </a:r>
                      <a:r>
                        <a:rPr lang="en-US" sz="1800" i="0" baseline="0" dirty="0" smtClean="0">
                          <a:solidFill>
                            <a:schemeClr val="accent1"/>
                          </a:solidFill>
                        </a:rPr>
                        <a:t>Learning Systems</a:t>
                      </a:r>
                      <a:r>
                        <a:rPr lang="en-US" sz="1800" i="0" baseline="30000" dirty="0" smtClean="0">
                          <a:solidFill>
                            <a:schemeClr val="accent1"/>
                          </a:solidFill>
                        </a:rPr>
                        <a:t>[7]</a:t>
                      </a:r>
                      <a:endParaRPr lang="en-US" sz="1800" i="1" baseline="300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Recommendations of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2345281"/>
                  </a:ext>
                </a:extLst>
              </a:tr>
              <a:tr h="417617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Cooperative Learning </a:t>
                      </a:r>
                      <a:br>
                        <a:rPr lang="en-US" sz="14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(a la U. Minnesota)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Team-Based Learning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033968"/>
                  </a:ext>
                </a:extLst>
              </a:tr>
              <a:tr h="356941">
                <a:tc gridSpan="3"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Area of Agreement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776453"/>
                  </a:ext>
                </a:extLst>
              </a:tr>
              <a:tr h="35694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Groups:</a:t>
                      </a:r>
                      <a:r>
                        <a:rPr lang="en-US" sz="1200" baseline="0" dirty="0" smtClean="0"/>
                        <a:t> work in-class or out-of-class?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In-class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In-class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4948153"/>
                  </a:ext>
                </a:extLst>
              </a:tr>
              <a:tr h="356941">
                <a:tc gridSpan="3"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Areas where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 Recommendations Differ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654328"/>
                  </a:ext>
                </a:extLst>
              </a:tr>
              <a:tr h="35694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Duration of groups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Half-term</a:t>
                      </a:r>
                      <a:r>
                        <a:rPr lang="en-US" sz="1200" baseline="0" dirty="0" smtClean="0"/>
                        <a:t> (or so)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Whole</a:t>
                      </a:r>
                      <a:r>
                        <a:rPr lang="en-US" sz="1200" baseline="0" dirty="0" smtClean="0"/>
                        <a:t> term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2415745"/>
                  </a:ext>
                </a:extLst>
              </a:tr>
              <a:tr h="35694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Size</a:t>
                      </a:r>
                      <a:r>
                        <a:rPr lang="en-US" sz="1200" baseline="0" dirty="0" smtClean="0"/>
                        <a:t> of groups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 or fewer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5-7 students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6101979"/>
                  </a:ext>
                </a:extLst>
              </a:tr>
              <a:tr h="35694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Use</a:t>
                      </a:r>
                      <a:r>
                        <a:rPr lang="en-US" sz="1200" baseline="0" dirty="0" smtClean="0"/>
                        <a:t> assigned roles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Yes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No; counterproductive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9745423"/>
                  </a:ext>
                </a:extLst>
              </a:tr>
              <a:tr h="41761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Spend class</a:t>
                      </a:r>
                      <a:r>
                        <a:rPr lang="en-US" sz="1200" baseline="0" dirty="0" smtClean="0"/>
                        <a:t> time teaching and analyzing group process skills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Critically important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Nice, but not critical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0768549"/>
                  </a:ext>
                </a:extLst>
              </a:tr>
              <a:tr h="35694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Grade th</a:t>
                      </a:r>
                      <a:r>
                        <a:rPr lang="en-US" sz="1200" baseline="0" dirty="0" smtClean="0"/>
                        <a:t>e group work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Maybe;</a:t>
                      </a:r>
                      <a:r>
                        <a:rPr lang="en-US" sz="1200" baseline="0" dirty="0" smtClean="0"/>
                        <a:t> maybe not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Critically important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4854172"/>
                  </a:ext>
                </a:extLst>
              </a:tr>
              <a:tr h="41761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Ensure </a:t>
                      </a:r>
                      <a:r>
                        <a:rPr lang="en-US" sz="1200" i="1" dirty="0" smtClean="0"/>
                        <a:t>prompt</a:t>
                      </a:r>
                      <a:r>
                        <a:rPr lang="en-US" sz="1200" i="0" dirty="0" smtClean="0"/>
                        <a:t> feedback on individual and group performance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Nice,</a:t>
                      </a:r>
                      <a:r>
                        <a:rPr lang="en-US" sz="1200" baseline="0" dirty="0" smtClean="0"/>
                        <a:t> but not critical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Critically important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0019639"/>
                  </a:ext>
                </a:extLst>
              </a:tr>
              <a:tr h="35694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Use peer assessment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Maybe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Critically important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9625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44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856896"/>
            <a:ext cx="4800600" cy="377225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Guiding principles:</a:t>
            </a:r>
          </a:p>
          <a:p>
            <a:r>
              <a:rPr lang="en-US" dirty="0" smtClean="0"/>
              <a:t>Both individual and group assessment </a:t>
            </a:r>
          </a:p>
          <a:p>
            <a:r>
              <a:rPr lang="en-US" dirty="0" smtClean="0"/>
              <a:t>Immediate feedback</a:t>
            </a:r>
          </a:p>
          <a:p>
            <a:r>
              <a:rPr lang="en-US" dirty="0" smtClean="0"/>
              <a:t>Mix of:</a:t>
            </a:r>
          </a:p>
          <a:p>
            <a:pPr lvl="1"/>
            <a:r>
              <a:rPr lang="en-US" dirty="0" smtClean="0"/>
              <a:t>Conceptual questions (multiple choice) </a:t>
            </a:r>
          </a:p>
          <a:p>
            <a:pPr lvl="1"/>
            <a:r>
              <a:rPr lang="en-US" dirty="0" smtClean="0"/>
              <a:t>Problem solving (long answer)</a:t>
            </a:r>
          </a:p>
          <a:p>
            <a:r>
              <a:rPr lang="en-US" dirty="0" smtClean="0"/>
              <a:t>Universal design – minimize the need for accommodation by giving </a:t>
            </a:r>
            <a:r>
              <a:rPr lang="en-US" i="1" u="sng" dirty="0" smtClean="0"/>
              <a:t>all</a:t>
            </a:r>
            <a:r>
              <a:rPr lang="en-US" dirty="0" smtClean="0"/>
              <a:t> students “double time” to complete the exam</a:t>
            </a:r>
          </a:p>
          <a:p>
            <a:r>
              <a:rPr lang="en-US" dirty="0" smtClean="0"/>
              <a:t>All exams cumulative with the same format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58858522"/>
              </p:ext>
            </p:extLst>
          </p:nvPr>
        </p:nvGraphicFramePr>
        <p:xfrm>
          <a:off x="5105400" y="57150"/>
          <a:ext cx="4000500" cy="2981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00250">
                  <a:extLst>
                    <a:ext uri="{9D8B030D-6E8A-4147-A177-3AD203B41FA5}">
                      <a16:colId xmlns:a16="http://schemas.microsoft.com/office/drawing/2014/main" val="210414105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629229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Individual portion</a:t>
                      </a:r>
                    </a:p>
                    <a:p>
                      <a:r>
                        <a:rPr lang="en-US" dirty="0" smtClean="0"/>
                        <a:t>(Two</a:t>
                      </a:r>
                      <a:r>
                        <a:rPr lang="en-US" baseline="0" dirty="0" smtClean="0"/>
                        <a:t> hours)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9-10 MC questions (4min each)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Two long answer questions (10min each)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45987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Ten minute break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535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Team portion*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(45</a:t>
                      </a:r>
                      <a:r>
                        <a:rPr lang="en-US" baseline="0" dirty="0" smtClean="0"/>
                        <a:t> min)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Exact same exam.</a:t>
                      </a:r>
                      <a:r>
                        <a:rPr lang="en-US" baseline="0" dirty="0" smtClean="0"/>
                        <a:t> Multiple choice portion done on IF-AT cards.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09677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r>
                        <a:rPr lang="en-US" baseline="0" dirty="0" smtClean="0"/>
                        <a:t> Time: Just under 3 hours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84557"/>
                  </a:ext>
                </a:extLst>
              </a:tr>
            </a:tbl>
          </a:graphicData>
        </a:graphic>
      </p:graphicFrame>
      <p:pic>
        <p:nvPicPr>
          <p:cNvPr id="6" name="Content Placeholder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531" y="3028950"/>
            <a:ext cx="1900237" cy="182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4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Breakdown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1428377"/>
              </p:ext>
            </p:extLst>
          </p:nvPr>
        </p:nvGraphicFramePr>
        <p:xfrm>
          <a:off x="533399" y="590550"/>
          <a:ext cx="8077201" cy="430530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{3C2FFA5D-87B4-456A-9821-1D502468CF0F}</a:tableStyleId>
              </a:tblPr>
              <a:tblGrid>
                <a:gridCol w="2667001">
                  <a:extLst>
                    <a:ext uri="{9D8B030D-6E8A-4147-A177-3AD203B41FA5}">
                      <a16:colId xmlns:a16="http://schemas.microsoft.com/office/drawing/2014/main" val="2808821367"/>
                    </a:ext>
                  </a:extLst>
                </a:gridCol>
                <a:gridCol w="1571530">
                  <a:extLst>
                    <a:ext uri="{9D8B030D-6E8A-4147-A177-3AD203B41FA5}">
                      <a16:colId xmlns:a16="http://schemas.microsoft.com/office/drawing/2014/main" val="1928164085"/>
                    </a:ext>
                  </a:extLst>
                </a:gridCol>
                <a:gridCol w="2590144">
                  <a:extLst>
                    <a:ext uri="{9D8B030D-6E8A-4147-A177-3AD203B41FA5}">
                      <a16:colId xmlns:a16="http://schemas.microsoft.com/office/drawing/2014/main" val="1684094408"/>
                    </a:ext>
                  </a:extLst>
                </a:gridCol>
                <a:gridCol w="1248526">
                  <a:extLst>
                    <a:ext uri="{9D8B030D-6E8A-4147-A177-3AD203B41FA5}">
                      <a16:colId xmlns:a16="http://schemas.microsoft.com/office/drawing/2014/main" val="855538296"/>
                    </a:ext>
                  </a:extLst>
                </a:gridCol>
              </a:tblGrid>
              <a:tr h="4975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Individual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Assignments</a:t>
                      </a:r>
                    </a:p>
                    <a:p>
                      <a:pPr algn="l" fontAlgn="b"/>
                      <a:r>
                        <a:rPr lang="en-US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baseline="0" dirty="0" smtClean="0">
                          <a:effectLst/>
                        </a:rPr>
                        <a:t>  </a:t>
                      </a:r>
                    </a:p>
                    <a:p>
                      <a:pPr algn="r" fontAlgn="b"/>
                      <a:r>
                        <a:rPr lang="en-US" sz="1200" u="none" strike="noStrike" dirty="0" smtClean="0">
                          <a:effectLst/>
                        </a:rPr>
                        <a:t>65%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Team-Based Assignments</a:t>
                      </a:r>
                    </a:p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u="none" strike="noStrike" dirty="0" smtClean="0">
                        <a:effectLst/>
                      </a:endParaRPr>
                    </a:p>
                    <a:p>
                      <a:pPr algn="r" fontAlgn="b"/>
                      <a:r>
                        <a:rPr lang="en-US" sz="1200" u="none" strike="noStrike" dirty="0" smtClean="0">
                          <a:effectLst/>
                        </a:rPr>
                        <a:t>35%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699137696"/>
                  </a:ext>
                </a:extLst>
              </a:tr>
              <a:tr h="363559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Five Preparation Assignments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(One for each unit)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accent1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137160" marB="137160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137160" marB="137160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2398990081"/>
                  </a:ext>
                </a:extLst>
              </a:tr>
              <a:tr h="4975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Preparation Homework Problems</a:t>
                      </a:r>
                      <a:br>
                        <a:rPr lang="en-US" sz="1200" u="none" strike="noStrike" dirty="0" smtClean="0">
                          <a:effectLst/>
                        </a:rPr>
                      </a:br>
                      <a:r>
                        <a:rPr lang="en-US" sz="1200" u="none" strike="noStrike" dirty="0" smtClean="0">
                          <a:effectLst/>
                        </a:rPr>
                        <a:t>(~2hours)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</a:rPr>
                        <a:t>7.5%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95591"/>
                  </a:ext>
                </a:extLst>
              </a:tr>
              <a:tr h="4975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         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</a:rPr>
                        <a:t>     Reading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Comments</a:t>
                      </a:r>
                    </a:p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(~60 pages)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</a:rPr>
                        <a:t>2.5%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532385"/>
                  </a:ext>
                </a:extLst>
              </a:tr>
              <a:tr h="363559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Four Preparation Quizzes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(None for unit 1): 50/50 Individual/Team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137160" marB="13716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137160" marB="13716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137160" marB="137160" anchor="b"/>
                </a:tc>
                <a:extLst>
                  <a:ext uri="{0D108BD9-81ED-4DB2-BD59-A6C34878D82A}">
                    <a16:rowId xmlns:a16="http://schemas.microsoft.com/office/drawing/2014/main" val="202846129"/>
                  </a:ext>
                </a:extLst>
              </a:tr>
              <a:tr h="497501">
                <a:tc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 smtClean="0">
                          <a:effectLst/>
                        </a:rPr>
                        <a:t>Individual Preparation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Quizzes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</a:rPr>
                        <a:t>10%</a:t>
                      </a:r>
                    </a:p>
                    <a:p>
                      <a:pPr algn="r" fontAlgn="b"/>
                      <a:r>
                        <a:rPr lang="en-US" sz="1200" u="none" strike="noStrike" dirty="0" smtClean="0">
                          <a:effectLst/>
                        </a:rPr>
                        <a:t>(2.5% each)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Team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Preparation Quizzes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</a:rPr>
                        <a:t>10%</a:t>
                      </a:r>
                    </a:p>
                    <a:p>
                      <a:pPr algn="r" fontAlgn="b"/>
                      <a:r>
                        <a:rPr lang="en-US" sz="1200" u="none" strike="noStrike" dirty="0" smtClean="0">
                          <a:effectLst/>
                        </a:rPr>
                        <a:t>(2.5% each)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bg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506149"/>
                  </a:ext>
                </a:extLst>
              </a:tr>
              <a:tr h="363559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Three Cumulative Exams: 75/25 Individual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/Team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137160" marB="137160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137160" marB="137160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2016814090"/>
                  </a:ext>
                </a:extLst>
              </a:tr>
              <a:tr h="4975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Individual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Exams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</a:rPr>
                        <a:t>45%</a:t>
                      </a:r>
                    </a:p>
                    <a:p>
                      <a:pPr algn="r" fontAlgn="b"/>
                      <a:r>
                        <a:rPr lang="en-US" sz="1200" u="none" strike="noStrike" dirty="0" smtClean="0">
                          <a:effectLst/>
                        </a:rPr>
                        <a:t>(15% each)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Team Exams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</a:rPr>
                        <a:t>15%</a:t>
                      </a:r>
                    </a:p>
                    <a:p>
                      <a:pPr algn="r" fontAlgn="b"/>
                      <a:r>
                        <a:rPr lang="en-US" sz="1200" u="none" strike="noStrike" dirty="0" smtClean="0">
                          <a:effectLst/>
                        </a:rPr>
                        <a:t>(5%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each)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bg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237491"/>
                  </a:ext>
                </a:extLst>
              </a:tr>
              <a:tr h="363559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Six Laboratory Exercises: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Graded questions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137160" marB="137160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137160" marB="137160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3813674008"/>
                  </a:ext>
                </a:extLst>
              </a:tr>
              <a:tr h="363559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Laboratory Reports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</a:rPr>
                        <a:t>10%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>
                    <a:solidFill>
                      <a:schemeClr val="bg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31088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62151"/>
            <a:ext cx="685800" cy="26197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819400" y="19050"/>
            <a:ext cx="5334000" cy="876300"/>
            <a:chOff x="2819400" y="19050"/>
            <a:chExt cx="5334000" cy="876300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2819400" y="19050"/>
              <a:ext cx="4038600" cy="533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eneva"/>
                </a:rPr>
                <a:t>Multiplied by team multiplier: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eneva"/>
                </a:rPr>
                <a:t> 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eneva"/>
                </a:rPr>
                <a:t>usually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Geneva"/>
                </a:rPr>
                <a:t> ~1 but can range 0.5 – 1.05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neva"/>
              </a:endParaRPr>
            </a:p>
          </p:txBody>
        </p:sp>
        <p:cxnSp>
          <p:nvCxnSpPr>
            <p:cNvPr id="9" name="Curved Connector 8"/>
            <p:cNvCxnSpPr>
              <a:stCxn id="7" idx="3"/>
            </p:cNvCxnSpPr>
            <p:nvPr/>
          </p:nvCxnSpPr>
          <p:spPr bwMode="auto">
            <a:xfrm>
              <a:off x="6858000" y="285750"/>
              <a:ext cx="1295400" cy="609600"/>
            </a:xfrm>
            <a:prstGeom prst="curvedConnector3">
              <a:avLst/>
            </a:prstGeom>
            <a:ln>
              <a:headEnd type="none" w="med" len="med"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493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14350"/>
            <a:ext cx="8763000" cy="4419600"/>
          </a:xfrm>
        </p:spPr>
        <p:txBody>
          <a:bodyPr>
            <a:normAutofit fontScale="550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Dawn C. Meredith, and Edward F. </a:t>
            </a:r>
            <a:r>
              <a:rPr lang="en-US" dirty="0" err="1"/>
              <a:t>Redish</a:t>
            </a:r>
            <a:r>
              <a:rPr lang="en-US" dirty="0"/>
              <a:t>. “De- and Re-Constructing Introductory Physics for the Life Sciences.” Accessed April 6, 2015. http://arxiv.org/abs/1304.1895.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E.F. </a:t>
            </a:r>
            <a:r>
              <a:rPr lang="en-US" dirty="0" err="1"/>
              <a:t>Redish</a:t>
            </a:r>
            <a:r>
              <a:rPr lang="en-US" dirty="0"/>
              <a:t> et al. “NEXUS/Physics: An Interdisciplinary Repurposing of Physics for Biologists.” </a:t>
            </a:r>
            <a:r>
              <a:rPr lang="en-US" i="1" dirty="0"/>
              <a:t>Am. J. Phys.</a:t>
            </a:r>
            <a:r>
              <a:rPr lang="en-US" dirty="0"/>
              <a:t> 82, no. 5 (2014): 368. doi:10.1119/1.4870386.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P. Sharp et. al. </a:t>
            </a:r>
            <a:r>
              <a:rPr lang="en-US" i="1" dirty="0"/>
              <a:t>The Third Revolution: The Convergence of the Life Sciences, Physical Sciences, and Engineering</a:t>
            </a:r>
            <a:r>
              <a:rPr lang="en-US" dirty="0"/>
              <a:t>. MIT, 2011. </a:t>
            </a:r>
            <a:r>
              <a:rPr lang="en-US" dirty="0">
                <a:hlinkClick r:id="rId2"/>
              </a:rPr>
              <a:t>http://dc.mit.edu/sites/dc.mit.edu/files/MIT%20White%20Paper%20on%20Convergence.pdf</a:t>
            </a:r>
            <a:r>
              <a:rPr lang="en-US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Dreyfus</a:t>
            </a:r>
            <a:r>
              <a:rPr lang="en-US" dirty="0"/>
              <a:t>, Benjamin W., Edward F. </a:t>
            </a:r>
            <a:r>
              <a:rPr lang="en-US" dirty="0" err="1"/>
              <a:t>Redish</a:t>
            </a:r>
            <a:r>
              <a:rPr lang="en-US" dirty="0"/>
              <a:t>, and Jessica Watkins. “Students’ Views of Macroscopic and Microscopic Energy in Physics and Biology.” </a:t>
            </a:r>
            <a:r>
              <a:rPr lang="en-US" i="1" dirty="0"/>
              <a:t>ArXiv:1106.5801 [Physics]</a:t>
            </a:r>
            <a:r>
              <a:rPr lang="en-US" dirty="0"/>
              <a:t>, 2012, 179–82. doi:10.1063/1.3680024</a:t>
            </a:r>
            <a:r>
              <a:rPr lang="en-US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Frank Lambert. “Disorder—A Cracked Crutch for Supporting Entropy Discussions.” </a:t>
            </a:r>
            <a:r>
              <a:rPr lang="en-US" i="1" dirty="0"/>
              <a:t>Journal of Chemical Education</a:t>
            </a:r>
            <a:r>
              <a:rPr lang="en-US" dirty="0"/>
              <a:t> 79, no. 2 (February 2002): 187–92. doi:10.1021/ed079p187.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National </a:t>
            </a:r>
            <a:r>
              <a:rPr lang="en-US" dirty="0"/>
              <a:t>Research Council. </a:t>
            </a:r>
            <a:r>
              <a:rPr lang="en-US" i="1" dirty="0"/>
              <a:t>BIO2010: Transforming Undergraduate Education for Future Research Biologists</a:t>
            </a:r>
            <a:r>
              <a:rPr lang="en-US" dirty="0"/>
              <a:t>, 2002.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www.nap.edu/catalog/10497/bio2010-transforming-undergraduate-education-for-future-research-biologists</a:t>
            </a:r>
            <a:r>
              <a:rPr lang="en-US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Larry </a:t>
            </a:r>
            <a:r>
              <a:rPr lang="en-US" dirty="0"/>
              <a:t>K. </a:t>
            </a:r>
            <a:r>
              <a:rPr lang="en-US" dirty="0" err="1"/>
              <a:t>Michaelsen</a:t>
            </a:r>
            <a:r>
              <a:rPr lang="en-US" dirty="0"/>
              <a:t>, </a:t>
            </a:r>
            <a:r>
              <a:rPr lang="en-US" dirty="0" err="1"/>
              <a:t>Arletta</a:t>
            </a:r>
            <a:r>
              <a:rPr lang="en-US" dirty="0"/>
              <a:t> Bauman Knight, and L. Dee Fink. </a:t>
            </a:r>
            <a:r>
              <a:rPr lang="en-US" i="1" dirty="0"/>
              <a:t>Team Based Learning: A Transformative Use of Small Groups in College Teaching</a:t>
            </a:r>
            <a:r>
              <a:rPr lang="en-US" dirty="0"/>
              <a:t>. Sterling, VA: Stylus, 2004</a:t>
            </a:r>
            <a:r>
              <a:rPr lang="en-US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Slepkov</a:t>
            </a:r>
            <a:r>
              <a:rPr lang="en-US" dirty="0"/>
              <a:t>, Aaron D. “Integrated </a:t>
            </a:r>
            <a:r>
              <a:rPr lang="en-US" dirty="0" err="1"/>
              <a:t>Testlets</a:t>
            </a:r>
            <a:r>
              <a:rPr lang="en-US" dirty="0"/>
              <a:t> and the Immediate Feedback Assessment Technique.” </a:t>
            </a:r>
            <a:r>
              <a:rPr lang="en-US" i="1" dirty="0"/>
              <a:t>American Journal of Physics</a:t>
            </a:r>
            <a:r>
              <a:rPr lang="en-US" dirty="0"/>
              <a:t> 81, no. 10 (September 20, 2013): 782–91. doi:10.1119/1.4820241</a:t>
            </a:r>
            <a:r>
              <a:rPr lang="en-US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Stoltzfus</a:t>
            </a:r>
            <a:r>
              <a:rPr lang="en-US" dirty="0"/>
              <a:t>, Matthew W. “Active Learning in the Flipped Classroom: Lessons Learned and Best Practices To Increase Student Engagement.” In </a:t>
            </a:r>
            <a:r>
              <a:rPr lang="en-US" i="1" dirty="0"/>
              <a:t>The Flipped Classroom Volume 1: Background and Challenges</a:t>
            </a:r>
            <a:r>
              <a:rPr lang="en-US" dirty="0"/>
              <a:t>, 1223:105–22. ACS Symposium Series 1223. American Chemical Society, 2016. </a:t>
            </a:r>
            <a:r>
              <a:rPr lang="en-US" dirty="0" smtClean="0"/>
              <a:t>doi:10.1021/bk-2016-1223.ch008.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Kowitz</a:t>
            </a:r>
            <a:r>
              <a:rPr lang="en-US" dirty="0" smtClean="0"/>
              <a:t> A.C, Knutson T.J., </a:t>
            </a:r>
            <a:r>
              <a:rPr lang="en-US" i="1" dirty="0" smtClean="0"/>
              <a:t>Decision making in small groups: The search for alternatives.</a:t>
            </a:r>
            <a:r>
              <a:rPr lang="en-US" dirty="0" smtClean="0"/>
              <a:t> Allyn and Bacon. Boston. 1980.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Layton</a:t>
            </a:r>
            <a:r>
              <a:rPr lang="en-US" dirty="0"/>
              <a:t>, R. A., </a:t>
            </a:r>
            <a:r>
              <a:rPr lang="en-US" dirty="0" err="1"/>
              <a:t>Loughry</a:t>
            </a:r>
            <a:r>
              <a:rPr lang="en-US" dirty="0"/>
              <a:t>, M. L., </a:t>
            </a:r>
            <a:r>
              <a:rPr lang="en-US" dirty="0" err="1"/>
              <a:t>Ohland</a:t>
            </a:r>
            <a:r>
              <a:rPr lang="en-US" dirty="0"/>
              <a:t>, M. W., &amp; Ricco, G. D. (2010). Design and validation of a web-based system for assigning members to teams using instructor-specified criteria. </a:t>
            </a:r>
            <a:r>
              <a:rPr lang="en-US" i="1" dirty="0"/>
              <a:t>Advances in Engineering Education</a:t>
            </a:r>
            <a:r>
              <a:rPr lang="en-US" dirty="0"/>
              <a:t>, 2 (1), 1-28</a:t>
            </a:r>
            <a:r>
              <a:rPr lang="en-US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White, Judith B. “Fail or Flourish? Cognitive Appraisal Moderates the Effect of Solo Status on Performance.” </a:t>
            </a:r>
            <a:r>
              <a:rPr lang="en-US" i="1" dirty="0"/>
              <a:t>Personality and Social Psychology Bulletin</a:t>
            </a:r>
            <a:r>
              <a:rPr lang="en-US" dirty="0"/>
              <a:t> 34, no. 9 (September 1, 2008): 1171–84. doi:10.1177/0146167208318404</a:t>
            </a:r>
            <a:r>
              <a:rPr lang="en-US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Ohland</a:t>
            </a:r>
            <a:r>
              <a:rPr lang="en-US" dirty="0"/>
              <a:t>, M. W., </a:t>
            </a:r>
            <a:r>
              <a:rPr lang="en-US" dirty="0" err="1"/>
              <a:t>Loughry</a:t>
            </a:r>
            <a:r>
              <a:rPr lang="en-US" dirty="0"/>
              <a:t>, M. L., </a:t>
            </a:r>
            <a:r>
              <a:rPr lang="en-US" dirty="0" err="1"/>
              <a:t>Woehr</a:t>
            </a:r>
            <a:r>
              <a:rPr lang="en-US" dirty="0"/>
              <a:t>, D. J., </a:t>
            </a:r>
            <a:r>
              <a:rPr lang="en-US" dirty="0" err="1"/>
              <a:t>Finelli</a:t>
            </a:r>
            <a:r>
              <a:rPr lang="en-US" dirty="0"/>
              <a:t>, C. J., Bullard, L. G., Felder, R. M., Layton, R. A., </a:t>
            </a:r>
            <a:r>
              <a:rPr lang="en-US" dirty="0" err="1"/>
              <a:t>Pomeranz</a:t>
            </a:r>
            <a:r>
              <a:rPr lang="en-US" dirty="0"/>
              <a:t>, H. R., &amp; </a:t>
            </a:r>
            <a:r>
              <a:rPr lang="en-US" dirty="0" err="1"/>
              <a:t>Schmucker</a:t>
            </a:r>
            <a:r>
              <a:rPr lang="en-US" dirty="0"/>
              <a:t>, D. G. (2012). </a:t>
            </a:r>
            <a:r>
              <a:rPr lang="en-US" dirty="0">
                <a:hlinkClick r:id="rId4"/>
              </a:rPr>
              <a:t>The comprehensive assessment of team member effectiveness: Development of a behaviorally anchored rating scale for self and peer evaluation</a:t>
            </a:r>
            <a:r>
              <a:rPr lang="en-US" dirty="0"/>
              <a:t>. </a:t>
            </a:r>
            <a:r>
              <a:rPr lang="en-US" i="1" dirty="0"/>
              <a:t>Academy of Management Learning &amp; Education</a:t>
            </a:r>
            <a:r>
              <a:rPr lang="en-US" dirty="0"/>
              <a:t>, 11 (4), </a:t>
            </a:r>
            <a:r>
              <a:rPr lang="en-US" dirty="0" smtClean="0"/>
              <a:t>609-630.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Loughry</a:t>
            </a:r>
            <a:r>
              <a:rPr lang="en-US" dirty="0"/>
              <a:t>, M. L., </a:t>
            </a:r>
            <a:r>
              <a:rPr lang="en-US" dirty="0" err="1"/>
              <a:t>Ohland</a:t>
            </a:r>
            <a:r>
              <a:rPr lang="en-US" dirty="0"/>
              <a:t>, M. W., &amp; Moore, D. D. (2007). Development of a theory-based assessment of team member effectiveness. </a:t>
            </a:r>
            <a:r>
              <a:rPr lang="en-US" i="1" dirty="0"/>
              <a:t>Educational and Psychological Measurement</a:t>
            </a:r>
            <a:r>
              <a:rPr lang="en-US" dirty="0"/>
              <a:t>, 67, </a:t>
            </a:r>
            <a:r>
              <a:rPr lang="en-US" dirty="0" smtClean="0"/>
              <a:t>505-524.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Dr. Jill L. </a:t>
            </a:r>
            <a:r>
              <a:rPr lang="en-US" dirty="0" err="1"/>
              <a:t>McNitt</a:t>
            </a:r>
            <a:r>
              <a:rPr lang="en-US" dirty="0"/>
              <a:t>-Gray. “</a:t>
            </a:r>
            <a:r>
              <a:rPr lang="en-US" dirty="0" err="1"/>
              <a:t>Exsc</a:t>
            </a:r>
            <a:r>
              <a:rPr lang="en-US" dirty="0"/>
              <a:t> 408l: Biomechanics Lab.” Course Webpage. </a:t>
            </a:r>
            <a:r>
              <a:rPr lang="en-US" i="1" dirty="0"/>
              <a:t>Biomechanics - EXSC 408L</a:t>
            </a:r>
            <a:r>
              <a:rPr lang="en-US" dirty="0"/>
              <a:t>. Accessed March 6, 2016. http://www.usc.edu/dept/LAS/kinesiology/exsc408l/.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21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52401" y="571520"/>
            <a:ext cx="4040188" cy="479822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Our Students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08513"/>
            <a:ext cx="4216130" cy="3757452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5036603" y="565788"/>
            <a:ext cx="4041775" cy="479822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Our Room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131 – Our First Semester IPLS Course</a:t>
            </a:r>
            <a:endParaRPr lang="en-US" dirty="0"/>
          </a:p>
        </p:txBody>
      </p:sp>
      <p:pic>
        <p:nvPicPr>
          <p:cNvPr id="11" name="Picture 2" descr="&#10;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46572"/>
            <a:ext cx="4125378" cy="231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76800" y="3665636"/>
            <a:ext cx="4079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Goal:</a:t>
            </a:r>
            <a:r>
              <a:rPr lang="en-US" dirty="0" smtClean="0"/>
              <a:t> To develop a </a:t>
            </a:r>
            <a:r>
              <a:rPr lang="en-US" i="1" dirty="0" smtClean="0"/>
              <a:t>system</a:t>
            </a:r>
            <a:r>
              <a:rPr lang="en-US" dirty="0" smtClean="0"/>
              <a:t> of course components for </a:t>
            </a:r>
            <a:r>
              <a:rPr lang="en-US" i="1" dirty="0" smtClean="0"/>
              <a:t>these</a:t>
            </a:r>
            <a:r>
              <a:rPr lang="en-US" dirty="0" smtClean="0"/>
              <a:t> students in </a:t>
            </a:r>
            <a:r>
              <a:rPr lang="en-US" i="1" dirty="0" smtClean="0"/>
              <a:t>this </a:t>
            </a:r>
            <a:r>
              <a:rPr lang="en-US" dirty="0" smtClean="0"/>
              <a:t>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82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Students </a:t>
            </a:r>
            <a:r>
              <a:rPr lang="en-US" dirty="0" smtClean="0">
                <a:sym typeface="Wingdings" panose="05000000000000000000" pitchFamily="2" charset="2"/>
              </a:rPr>
              <a:t> Our Content</a:t>
            </a:r>
            <a:r>
              <a:rPr lang="en-US" baseline="30000" dirty="0" smtClean="0">
                <a:sym typeface="Wingdings" panose="05000000000000000000" pitchFamily="2" charset="2"/>
              </a:rPr>
              <a:t>[1][2][3]</a:t>
            </a:r>
            <a:endParaRPr lang="en-US" baseline="30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742950"/>
            <a:ext cx="8763000" cy="3962400"/>
          </a:xfrm>
        </p:spPr>
        <p:txBody>
          <a:bodyPr>
            <a:normAutofit fontScale="85000" lnSpcReduction="20000"/>
          </a:bodyPr>
          <a:lstStyle/>
          <a:p>
            <a:r>
              <a:rPr lang="en-US" sz="2100" dirty="0" smtClean="0"/>
              <a:t>Our course has a modular unit-based structure</a:t>
            </a:r>
          </a:p>
          <a:p>
            <a:r>
              <a:rPr lang="en-US" sz="2100" dirty="0" smtClean="0"/>
              <a:t>Depth &gt; Breadth</a:t>
            </a:r>
            <a:endParaRPr lang="en-US" sz="2100" baseline="30000" dirty="0" smtClean="0"/>
          </a:p>
          <a:p>
            <a:pPr marL="0" indent="0">
              <a:buNone/>
            </a:pPr>
            <a:endParaRPr lang="en-US" dirty="0" smtClean="0"/>
          </a:p>
          <a:p>
            <a:pPr marL="400050" indent="-400050">
              <a:buFont typeface="+mj-lt"/>
              <a:buAutoNum type="romanUcPeriod"/>
            </a:pPr>
            <a:r>
              <a:rPr lang="en-US" dirty="0" smtClean="0"/>
              <a:t>Mathematical Tools and Foundational Concepts</a:t>
            </a:r>
          </a:p>
          <a:p>
            <a:pPr marL="700088" lvl="1" indent="-4000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Key definitions (velocity, acceleration)</a:t>
            </a:r>
          </a:p>
          <a:p>
            <a:pPr marL="700088" lvl="1" indent="-4000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Mathematical tools (simulation, vectors, graphs)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 smtClean="0"/>
              <a:t>Forces</a:t>
            </a:r>
          </a:p>
          <a:p>
            <a:pPr marL="700088" lvl="1" indent="-4000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Unified force concept</a:t>
            </a:r>
          </a:p>
          <a:p>
            <a:pPr marL="700088" lvl="1" indent="-4000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Problem solving skills 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 smtClean="0"/>
              <a:t>Forces and…</a:t>
            </a:r>
          </a:p>
          <a:p>
            <a:pPr marL="700088" lvl="1" indent="-4000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Impulse (force and a time), torque (force and a position), work (force and a distance)</a:t>
            </a:r>
          </a:p>
          <a:p>
            <a:pPr marL="700088" lvl="1" indent="-4000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Impulse and torque are key concepts for our kinesiology majors 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 smtClean="0"/>
              <a:t>Energy</a:t>
            </a:r>
          </a:p>
          <a:p>
            <a:pPr marL="700088" lvl="1" indent="-4000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Explicitly trying to connect ideas of energy from biology and chemistry with ideas in physics</a:t>
            </a:r>
            <a:r>
              <a:rPr lang="en-US" baseline="30000" dirty="0" smtClean="0">
                <a:solidFill>
                  <a:schemeClr val="tx2"/>
                </a:solidFill>
              </a:rPr>
              <a:t>[4]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</a:p>
          <a:p>
            <a:pPr marL="700088" lvl="1" indent="-4000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Unified idea of energy across distance scales 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 smtClean="0"/>
              <a:t>Entropy</a:t>
            </a:r>
          </a:p>
          <a:p>
            <a:pPr marL="700088" lvl="1" indent="-4000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Statistical interpretation of entropy</a:t>
            </a:r>
            <a:r>
              <a:rPr lang="en-US" baseline="30000" dirty="0" smtClean="0">
                <a:solidFill>
                  <a:schemeClr val="tx2"/>
                </a:solidFill>
              </a:rPr>
              <a:t>[5]</a:t>
            </a:r>
            <a:endParaRPr lang="en-US" baseline="30000" dirty="0">
              <a:solidFill>
                <a:schemeClr val="tx2"/>
              </a:solidFill>
            </a:endParaRP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400" y="87144"/>
            <a:ext cx="2531401" cy="225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2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4800" y="472678"/>
            <a:ext cx="4040188" cy="479822"/>
          </a:xfrm>
        </p:spPr>
        <p:txBody>
          <a:bodyPr/>
          <a:lstStyle/>
          <a:p>
            <a:r>
              <a:rPr lang="en-US" dirty="0" smtClean="0"/>
              <a:t>Additions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04800" y="952500"/>
            <a:ext cx="4267198" cy="3448050"/>
          </a:xfrm>
        </p:spPr>
        <p:txBody>
          <a:bodyPr/>
          <a:lstStyle/>
          <a:p>
            <a:r>
              <a:rPr lang="en-US" sz="1600" dirty="0" smtClean="0"/>
              <a:t>Using a computer to numerically integrate motion</a:t>
            </a:r>
            <a:r>
              <a:rPr lang="en-US" sz="1600" baseline="30000" dirty="0" smtClean="0"/>
              <a:t>[2][6]</a:t>
            </a:r>
          </a:p>
          <a:p>
            <a:r>
              <a:rPr lang="en-US" sz="1600" dirty="0" smtClean="0"/>
              <a:t>More complex F(t) graphs</a:t>
            </a:r>
            <a:endParaRPr lang="en-US" sz="1600" baseline="30000" dirty="0" smtClean="0"/>
          </a:p>
          <a:p>
            <a:r>
              <a:rPr lang="en-US" sz="1600" dirty="0" smtClean="0"/>
              <a:t>Counting degrees of freedom and specific heat</a:t>
            </a:r>
          </a:p>
          <a:p>
            <a:r>
              <a:rPr lang="en-US" sz="1600" dirty="0" smtClean="0"/>
              <a:t>Quantitatively incorporating chemical energy into energy conservation calculations </a:t>
            </a:r>
          </a:p>
          <a:p>
            <a:r>
              <a:rPr lang="en-US" sz="1600" dirty="0" smtClean="0"/>
              <a:t>Statistical interpretation of entropy and connection to Gibbs free energy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31" y="472678"/>
            <a:ext cx="4041775" cy="479822"/>
          </a:xfrm>
        </p:spPr>
        <p:txBody>
          <a:bodyPr/>
          <a:lstStyle/>
          <a:p>
            <a:r>
              <a:rPr lang="en-US" dirty="0" smtClean="0"/>
              <a:t>Omissions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31" y="952500"/>
            <a:ext cx="4041775" cy="3448050"/>
          </a:xfrm>
        </p:spPr>
        <p:txBody>
          <a:bodyPr/>
          <a:lstStyle/>
          <a:p>
            <a:r>
              <a:rPr lang="en-US" sz="1600" dirty="0" smtClean="0"/>
              <a:t>Kinematic equations </a:t>
            </a:r>
            <a:r>
              <a:rPr lang="en-US" sz="1600" dirty="0" smtClean="0">
                <a:sym typeface="Wingdings" panose="05000000000000000000" pitchFamily="2" charset="2"/>
              </a:rPr>
              <a:t> All done in simulation </a:t>
            </a:r>
          </a:p>
          <a:p>
            <a:r>
              <a:rPr lang="en-US" sz="1600" dirty="0" smtClean="0">
                <a:sym typeface="Wingdings" panose="05000000000000000000" pitchFamily="2" charset="2"/>
              </a:rPr>
              <a:t>Conservation of momentum</a:t>
            </a:r>
          </a:p>
          <a:p>
            <a:r>
              <a:rPr lang="en-US" sz="1600" dirty="0" smtClean="0">
                <a:sym typeface="Wingdings" panose="05000000000000000000" pitchFamily="2" charset="2"/>
              </a:rPr>
              <a:t>Angular kinematics </a:t>
            </a:r>
          </a:p>
          <a:p>
            <a:r>
              <a:rPr lang="en-US" sz="1600" dirty="0" smtClean="0">
                <a:sym typeface="Wingdings" panose="05000000000000000000" pitchFamily="2" charset="2"/>
              </a:rPr>
              <a:t>Heat engines </a:t>
            </a:r>
          </a:p>
          <a:p>
            <a:r>
              <a:rPr lang="en-US" sz="1600" dirty="0" smtClean="0">
                <a:sym typeface="Wingdings" panose="05000000000000000000" pitchFamily="2" charset="2"/>
              </a:rPr>
              <a:t>Calorimetry  Our students have seen in chemistry</a:t>
            </a:r>
          </a:p>
          <a:p>
            <a:endParaRPr lang="en-US" sz="1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Changes from a “Standard” Textbook Curriculum </a:t>
            </a:r>
            <a:endParaRPr lang="en-US" dirty="0"/>
          </a:p>
        </p:txBody>
      </p:sp>
      <p:sp>
        <p:nvSpPr>
          <p:cNvPr id="9" name="AutoShape 2" descr="https://docs.google.com/a/umass.edu/drawings/d/smJlVswo6FJE-RZd88b7LbQ/image?w=624&amp;h=287&amp;rev=1&amp;ac=1"/>
          <p:cNvSpPr>
            <a:spLocks noChangeAspect="1" noChangeArrowheads="1"/>
          </p:cNvSpPr>
          <p:nvPr/>
        </p:nvSpPr>
        <p:spPr bwMode="auto">
          <a:xfrm>
            <a:off x="130175" y="-1309688"/>
            <a:ext cx="594360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882" y="2966287"/>
            <a:ext cx="3346072" cy="187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4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Room </a:t>
            </a:r>
            <a:r>
              <a:rPr lang="en-US" dirty="0" smtClean="0">
                <a:sym typeface="Wingdings" panose="05000000000000000000" pitchFamily="2" charset="2"/>
              </a:rPr>
              <a:t> Our Course Structure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18872" y="681038"/>
            <a:ext cx="6791528" cy="823912"/>
          </a:xfrm>
        </p:spPr>
        <p:txBody>
          <a:bodyPr/>
          <a:lstStyle/>
          <a:p>
            <a:r>
              <a:rPr lang="en-US" sz="1800" dirty="0" smtClean="0"/>
              <a:t>Follow </a:t>
            </a:r>
            <a:r>
              <a:rPr lang="en-US" sz="1800" dirty="0" err="1" smtClean="0"/>
              <a:t>Michealsen</a:t>
            </a:r>
            <a:r>
              <a:rPr lang="en-US" sz="1800" dirty="0" smtClean="0"/>
              <a:t> et </a:t>
            </a:r>
            <a:r>
              <a:rPr lang="en-US" sz="1800" dirty="0" err="1" smtClean="0"/>
              <a:t>al’s</a:t>
            </a:r>
            <a:r>
              <a:rPr lang="en-US" sz="1800" dirty="0" smtClean="0"/>
              <a:t> </a:t>
            </a:r>
            <a:r>
              <a:rPr lang="en-US" sz="1800" i="1" dirty="0" smtClean="0"/>
              <a:t>Team-Based Learning</a:t>
            </a:r>
            <a:r>
              <a:rPr lang="en-US" sz="1800" baseline="30000" dirty="0" smtClean="0"/>
              <a:t>[7]</a:t>
            </a:r>
          </a:p>
          <a:p>
            <a:r>
              <a:rPr lang="en-US" sz="1800" i="1" dirty="0" smtClean="0"/>
              <a:t>Immediate feedback</a:t>
            </a:r>
            <a:r>
              <a:rPr lang="en-US" sz="1800" dirty="0" smtClean="0"/>
              <a:t> is a guiding principle</a:t>
            </a:r>
            <a:endParaRPr lang="en-US" sz="1800" baseline="30000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62" y="1652587"/>
            <a:ext cx="3076575" cy="2952750"/>
          </a:xfrm>
        </p:spPr>
      </p:pic>
      <p:pic>
        <p:nvPicPr>
          <p:cNvPr id="7" name="Picture 2" descr="&#10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6054"/>
            <a:ext cx="2067978" cy="116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409373" y="2267053"/>
            <a:ext cx="1350523" cy="132407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neva"/>
              </a:rPr>
              <a:t>First day of unit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771244" y="2257630"/>
            <a:ext cx="2267356" cy="4191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neva"/>
              </a:rPr>
              <a:t>Individual Quiz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409373" y="1562406"/>
            <a:ext cx="3629226" cy="70464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neva"/>
              </a:rPr>
              <a:t>Outside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neva"/>
              </a:rPr>
              <a:t> of class preparation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neva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771244" y="2676730"/>
            <a:ext cx="2267356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neva"/>
              </a:rPr>
              <a:t>Team Quiz</a:t>
            </a:r>
            <a:endParaRPr kumimoji="0" lang="en-US" sz="1800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Geneva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771244" y="3134031"/>
            <a:ext cx="2267356" cy="45709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neva"/>
              </a:rPr>
              <a:t>Instructor Feedback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409372" y="3600553"/>
            <a:ext cx="3629227" cy="87619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chemeClr val="tx1"/>
                </a:solidFill>
                <a:latin typeface="Geneva"/>
              </a:rPr>
              <a:t>Six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neva"/>
              </a:rPr>
              <a:t> days of application activities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nev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44389" y="1393129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[8]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012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Preparation for Class is a Key Component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81002" y="1028700"/>
            <a:ext cx="4000500" cy="37528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30% percent of course grade</a:t>
            </a:r>
          </a:p>
          <a:p>
            <a:r>
              <a:rPr lang="en-US" dirty="0" smtClean="0"/>
              <a:t>Preparation </a:t>
            </a:r>
            <a:r>
              <a:rPr lang="en-US" dirty="0"/>
              <a:t>assignment is typically</a:t>
            </a:r>
          </a:p>
          <a:p>
            <a:pPr lvl="2"/>
            <a:r>
              <a:rPr lang="en-US" dirty="0" smtClean="0"/>
              <a:t>60 </a:t>
            </a:r>
            <a:r>
              <a:rPr lang="en-US" dirty="0"/>
              <a:t>pages of reading</a:t>
            </a:r>
          </a:p>
          <a:p>
            <a:pPr lvl="2"/>
            <a:r>
              <a:rPr lang="en-US" dirty="0" smtClean="0"/>
              <a:t>1.5 – 2 hours of </a:t>
            </a:r>
            <a:r>
              <a:rPr lang="en-US" dirty="0"/>
              <a:t>simple </a:t>
            </a:r>
            <a:r>
              <a:rPr lang="en-US" dirty="0" smtClean="0"/>
              <a:t>problems</a:t>
            </a:r>
            <a:endParaRPr lang="en-US" dirty="0"/>
          </a:p>
          <a:p>
            <a:r>
              <a:rPr lang="en-US" dirty="0"/>
              <a:t>Learn how to learn by reading is a course goal</a:t>
            </a:r>
          </a:p>
          <a:p>
            <a:pPr lvl="1"/>
            <a:r>
              <a:rPr lang="en-US" dirty="0"/>
              <a:t>Custom </a:t>
            </a:r>
            <a:r>
              <a:rPr lang="en-US" dirty="0" smtClean="0"/>
              <a:t>edition of the             textbook </a:t>
            </a:r>
            <a:r>
              <a:rPr lang="en-US" dirty="0"/>
              <a:t>with notes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/>
              <a:t>scaffold this skill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Perusall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 </a:t>
            </a:r>
            <a:r>
              <a:rPr lang="en-US" baseline="30000" dirty="0" smtClean="0"/>
              <a:t>[9]</a:t>
            </a:r>
            <a:endParaRPr lang="en-US" baseline="30000" dirty="0"/>
          </a:p>
          <a:p>
            <a:r>
              <a:rPr lang="en-US" dirty="0" smtClean="0"/>
              <a:t>Level is important</a:t>
            </a:r>
          </a:p>
          <a:p>
            <a:pPr lvl="1"/>
            <a:r>
              <a:rPr lang="en-US" dirty="0" smtClean="0"/>
              <a:t>Students are fully capable of learning definitions for symbols and algorithmic calculations</a:t>
            </a:r>
          </a:p>
          <a:p>
            <a:pPr lvl="1"/>
            <a:r>
              <a:rPr lang="en-US" dirty="0" smtClean="0"/>
              <a:t>If you ask to learn problem solving </a:t>
            </a:r>
            <a:br>
              <a:rPr lang="en-US" dirty="0" smtClean="0"/>
            </a:br>
            <a:r>
              <a:rPr lang="en-US" dirty="0" smtClean="0">
                <a:sym typeface="Wingdings" panose="05000000000000000000" pitchFamily="2" charset="2"/>
              </a:rPr>
              <a:t> a lot of frustration and bad habits that you need to then help them un-learn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Consider the following statements about Newton's 2nd Law in general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Select all of the statements that are true. Note, there may be more than one. Pay attention to synonyms: velocity and change in position are the same thing. </a:t>
            </a: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Accelerations are caused by the presence of a net force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A net force causes velocity.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If an object has a velocity, then we can conclude that there is a net force on the object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A net force causes velocity to change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A net force on an object will cause motion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14625"/>
            <a:ext cx="781050" cy="298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67"/>
          <a:stretch/>
        </p:blipFill>
        <p:spPr>
          <a:xfrm>
            <a:off x="2819400" y="2190750"/>
            <a:ext cx="1371600" cy="3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9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Class –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All in-class activities are done in teams of </a:t>
            </a:r>
            <a:r>
              <a:rPr lang="en-US" i="1" u="sng" dirty="0" smtClean="0"/>
              <a:t>five</a:t>
            </a:r>
          </a:p>
          <a:p>
            <a:pPr lvl="1"/>
            <a:r>
              <a:rPr lang="en-US" dirty="0" smtClean="0"/>
              <a:t>Based upon the work of </a:t>
            </a:r>
            <a:r>
              <a:rPr lang="en-US" dirty="0" err="1" smtClean="0"/>
              <a:t>Kowitz</a:t>
            </a:r>
            <a:r>
              <a:rPr lang="en-US" dirty="0" smtClean="0"/>
              <a:t> and Knutson</a:t>
            </a:r>
            <a:r>
              <a:rPr lang="en-US" baseline="30000" dirty="0" smtClean="0"/>
              <a:t>[10]</a:t>
            </a:r>
            <a:r>
              <a:rPr lang="en-US" dirty="0" smtClean="0"/>
              <a:t> which gives the optimum team size of 5-7</a:t>
            </a:r>
          </a:p>
          <a:p>
            <a:r>
              <a:rPr lang="en-US" dirty="0" smtClean="0"/>
              <a:t>Following </a:t>
            </a:r>
            <a:r>
              <a:rPr lang="en-US" dirty="0" err="1" smtClean="0"/>
              <a:t>Michaelsen</a:t>
            </a:r>
            <a:r>
              <a:rPr lang="en-US" dirty="0" smtClean="0"/>
              <a:t> et al, there are no team roles</a:t>
            </a:r>
          </a:p>
          <a:p>
            <a:r>
              <a:rPr lang="en-US" dirty="0" smtClean="0"/>
              <a:t>Students are in the same teams throughout the semester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028700"/>
            <a:ext cx="4648200" cy="3371850"/>
          </a:xfrm>
        </p:spPr>
        <p:txBody>
          <a:bodyPr/>
          <a:lstStyle/>
          <a:p>
            <a:r>
              <a:rPr lang="en-US" sz="1900" dirty="0" smtClean="0"/>
              <a:t>Teams are formed using                         </a:t>
            </a:r>
            <a:br>
              <a:rPr lang="en-US" sz="1900" dirty="0" smtClean="0"/>
            </a:br>
            <a:r>
              <a:rPr lang="en-US" sz="1900" dirty="0" smtClean="0"/>
              <a:t>                   </a:t>
            </a:r>
            <a:r>
              <a:rPr lang="en-US" sz="1900" baseline="30000" dirty="0" smtClean="0"/>
              <a:t>[11]</a:t>
            </a:r>
          </a:p>
          <a:p>
            <a:pPr marL="0" indent="0">
              <a:buNone/>
            </a:pPr>
            <a:endParaRPr lang="en-US" sz="1900" dirty="0"/>
          </a:p>
          <a:p>
            <a:pPr lvl="1"/>
            <a:r>
              <a:rPr lang="en-US" sz="1700" dirty="0" smtClean="0"/>
              <a:t>Creates heterogeneous teams in: major, physics experience, gender identity, and race</a:t>
            </a:r>
          </a:p>
          <a:p>
            <a:pPr lvl="1"/>
            <a:r>
              <a:rPr lang="en-US" sz="1700" dirty="0" smtClean="0"/>
              <a:t>Prevents soloing</a:t>
            </a:r>
            <a:r>
              <a:rPr lang="en-US" sz="1700" baseline="30000" dirty="0" smtClean="0"/>
              <a:t>[12]</a:t>
            </a:r>
          </a:p>
          <a:p>
            <a:r>
              <a:rPr lang="en-US" sz="1900" dirty="0" smtClean="0"/>
              <a:t>Students evaluate each other empowering them to encourage accountability</a:t>
            </a:r>
            <a:r>
              <a:rPr lang="en-US" sz="1900" baseline="30000" dirty="0" smtClean="0"/>
              <a:t>[13][14]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428750"/>
            <a:ext cx="1371600" cy="3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1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In-Class Activities – Whiteboards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841" y="1837899"/>
            <a:ext cx="3657598" cy="8572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Problem solving at the whiteboards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3504" y="621759"/>
            <a:ext cx="3199300" cy="698770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 smtClean="0"/>
              <a:t>Constructing concept maps</a:t>
            </a:r>
            <a:endParaRPr lang="en-US" dirty="0"/>
          </a:p>
        </p:txBody>
      </p:sp>
      <p:pic>
        <p:nvPicPr>
          <p:cNvPr id="5" name="Picture 4" descr="5.0 x loq &#10;COS &#10;loq &#10;Ø.+6•lDH &#10;F, 400. -q.Blmlsa &#10;MOOR &#10;0.082 &#10;40 00 &#10;Cos(40 &#10;52323 &#10;Omis Fy ON &#10;FORON &#10;5:23:10 &#10;4:33/4IN &#10;3.36-10 &#10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7" b="14364"/>
          <a:stretch/>
        </p:blipFill>
        <p:spPr bwMode="auto">
          <a:xfrm>
            <a:off x="305900" y="2689069"/>
            <a:ext cx="2212521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__3bÑ &#10;IF -mapto &#10;35 &#10;F-35 my &#10;FUSIN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r="13276" b="16986"/>
          <a:stretch/>
        </p:blipFill>
        <p:spPr bwMode="auto">
          <a:xfrm>
            <a:off x="2669721" y="2695149"/>
            <a:ext cx="3352801" cy="220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18" name="Picture 2" descr="0٨/a؟ اة ممهصسند .;tp &#10;يدداية مود مدو مروى ا &#10;وم لالي IVIW رملة ل حيحر &#10;09رب esYYODöq لم N. (&gt;(V &#10;ا هر ٩ PV ص &#10;رو لمه (مه vo,l+.qsoa &#10;V* P')d&lt;h مه &#10;ايمط«د &#10;٢٠٣٧٧ ومpدa&quot; &#10;9«د Pi!)ddv io بمر م &#10;و) مم وانه درو ٣)■(٩ &#10;Work is defined as &#10;a force applied over &#10;a distance, and is &#10;Dale &#10;a scalar Torque is &#10;a force applied at &#10;a position (rotation &#10;and is a vector &#10;use Nom because both &#10;refer to a force multiplied &#10;the precise &#10;a distance &#10;distance type varies &#10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8369" r="9068" b="15970"/>
          <a:stretch/>
        </p:blipFill>
        <p:spPr bwMode="auto">
          <a:xfrm>
            <a:off x="6705600" y="2607801"/>
            <a:ext cx="1804683" cy="225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6629400" y="1875175"/>
            <a:ext cx="2438400" cy="698770"/>
          </a:xfrm>
          <a:prstGeom prst="rect">
            <a:avLst/>
          </a:prstGeom>
        </p:spPr>
        <p:txBody>
          <a:bodyPr/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Wingdings" pitchFamily="2" charset="2"/>
              <a:buChar char="§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/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/>
              <a:buChar char="•"/>
              <a:defRPr sz="135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/>
              <a:buChar char="•"/>
              <a:defRPr sz="135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/>
              <a:buChar char="•"/>
              <a:defRPr sz="1350"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/>
              <a:buChar char="•"/>
              <a:defRPr sz="1350"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/>
              <a:buChar char="•"/>
              <a:defRPr sz="1350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/>
              <a:buChar char="•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 dirty="0" smtClean="0"/>
              <a:t>Thinking in terms of words</a:t>
            </a:r>
            <a:endParaRPr lang="en-US" kern="0" dirty="0"/>
          </a:p>
        </p:txBody>
      </p:sp>
      <p:pic>
        <p:nvPicPr>
          <p:cNvPr id="111620" name="Picture 4" descr="cméeC &#10;*f/udt &#10;-S:qO &#10;v.gvved &#10;•g: 1/zmv2 &#10;ork(UJ) &#10;Center &#10;0F nass &#10;orqoe &#10;Presso re IP) &#10;Viď &#10;area under &#10;center &#10;graphs &#10;OF mass &#10;JEFA &#10;orque (?) &#10;F-10 &#10;moment ( &#10;Forces &#10;Fluid &#10;onserved &#10;Quantities &#10;Pressure (P ) &#10;orKW &#10;vids &#10;Kinetic &#10;Energy &#10;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5" b="6842"/>
          <a:stretch/>
        </p:blipFill>
        <p:spPr bwMode="auto">
          <a:xfrm>
            <a:off x="4159833" y="601208"/>
            <a:ext cx="2186733" cy="17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73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79412" y="948928"/>
            <a:ext cx="4040188" cy="479822"/>
          </a:xfrm>
        </p:spPr>
        <p:txBody>
          <a:bodyPr/>
          <a:lstStyle/>
          <a:p>
            <a:r>
              <a:rPr lang="en-US" b="0" dirty="0" smtClean="0"/>
              <a:t>Conceptual problems using voting cards</a:t>
            </a:r>
            <a:endParaRPr lang="en-US" b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797425" y="948928"/>
            <a:ext cx="4041775" cy="479822"/>
          </a:xfrm>
        </p:spPr>
        <p:txBody>
          <a:bodyPr/>
          <a:lstStyle/>
          <a:p>
            <a:r>
              <a:rPr lang="en-US" b="0" dirty="0" smtClean="0"/>
              <a:t>Fully integrated laboratory activities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724401" y="1146572"/>
            <a:ext cx="4343400" cy="3448050"/>
          </a:xfrm>
        </p:spPr>
        <p:txBody>
          <a:bodyPr anchor="ctr"/>
          <a:lstStyle/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Generating and interpreting graphs using sonic rangers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Simulating the motion of an object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Using a F(t) graph from a force plate to understand biomechanics</a:t>
            </a:r>
            <a:r>
              <a:rPr lang="en-US" sz="1600" baseline="30000" dirty="0" smtClean="0"/>
              <a:t>[15]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Monte Hall problem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Exploring free-expansion by using coin flips as a model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In-Class Activities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79410" y="1854788"/>
            <a:ext cx="4040188" cy="2030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932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lank Presentation">
  <a:themeElements>
    <a:clrScheme name="UMass">
      <a:dk1>
        <a:sysClr val="windowText" lastClr="000000"/>
      </a:dk1>
      <a:lt1>
        <a:sysClr val="window" lastClr="FFFFFF"/>
      </a:lt1>
      <a:dk2>
        <a:srgbClr val="333333"/>
      </a:dk2>
      <a:lt2>
        <a:srgbClr val="FFFFFF"/>
      </a:lt2>
      <a:accent1>
        <a:srgbClr val="881C1C"/>
      </a:accent1>
      <a:accent2>
        <a:srgbClr val="A8431E"/>
      </a:accent2>
      <a:accent3>
        <a:srgbClr val="C69214"/>
      </a:accent3>
      <a:accent4>
        <a:srgbClr val="B3B995"/>
      </a:accent4>
      <a:accent5>
        <a:srgbClr val="003B5C"/>
      </a:accent5>
      <a:accent6>
        <a:srgbClr val="76881D"/>
      </a:accent6>
      <a:hlink>
        <a:srgbClr val="71B2C9"/>
      </a:hlink>
      <a:folHlink>
        <a:srgbClr val="B86125"/>
      </a:folHlink>
    </a:clrScheme>
    <a:fontScheme name="Blank Presentation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neva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neva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plate update" id="{410EDA33-239B-4710-8160-7C124403CC3F}" vid="{14DA2D81-DB71-4E3B-B90D-3FD9A162095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9383</TotalTime>
  <Words>1563</Words>
  <Application>Microsoft Office PowerPoint</Application>
  <PresentationFormat>On-screen Show (16:9)</PresentationFormat>
  <Paragraphs>224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Geneva</vt:lpstr>
      <vt:lpstr>Georgia</vt:lpstr>
      <vt:lpstr>Times</vt:lpstr>
      <vt:lpstr>Times New Roman</vt:lpstr>
      <vt:lpstr>Verdana</vt:lpstr>
      <vt:lpstr>Wingdings</vt:lpstr>
      <vt:lpstr>Blank Presentation</vt:lpstr>
      <vt:lpstr>Application of Team-Based Learning to a First-Semester IPLS Course B. Toggerson – AAPT SM17 http://physedgroup.umasscreate.net/</vt:lpstr>
      <vt:lpstr>Physics 131 – Our First Semester IPLS Course</vt:lpstr>
      <vt:lpstr>Our Students  Our Content[1][2][3]</vt:lpstr>
      <vt:lpstr>Key Changes from a “Standard” Textbook Curriculum </vt:lpstr>
      <vt:lpstr>Our Room  Our Course Structure</vt:lpstr>
      <vt:lpstr>Student Preparation for Class is a Key Component</vt:lpstr>
      <vt:lpstr>In Class – Teams</vt:lpstr>
      <vt:lpstr>In-Class Activities – Whiteboards</vt:lpstr>
      <vt:lpstr>Other In-Class Activities</vt:lpstr>
      <vt:lpstr>More Information and Future Directions</vt:lpstr>
      <vt:lpstr>Thank you</vt:lpstr>
      <vt:lpstr>Backup slides</vt:lpstr>
      <vt:lpstr>PowerPoint Presentation</vt:lpstr>
      <vt:lpstr>Exam Structure</vt:lpstr>
      <vt:lpstr>Grade Breakdown</vt:lpstr>
      <vt:lpstr>References</vt:lpstr>
    </vt:vector>
  </TitlesOfParts>
  <Company>UMass, Amherst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131 – Reflections on Transition to Team-Based Learning</dc:title>
  <dc:creator>Brokk Toggerson</dc:creator>
  <cp:lastModifiedBy>Brokk Toggerson</cp:lastModifiedBy>
  <cp:revision>161</cp:revision>
  <cp:lastPrinted>2016-09-09T16:06:26Z</cp:lastPrinted>
  <dcterms:created xsi:type="dcterms:W3CDTF">2016-09-19T12:21:53Z</dcterms:created>
  <dcterms:modified xsi:type="dcterms:W3CDTF">2017-07-25T00:27:42Z</dcterms:modified>
</cp:coreProperties>
</file>